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52" r:id="rId1"/>
    <p:sldMasterId id="2147483733" r:id="rId2"/>
    <p:sldMasterId id="2147483654" r:id="rId3"/>
    <p:sldMasterId id="2147483745" r:id="rId4"/>
  </p:sldMasterIdLst>
  <p:notesMasterIdLst>
    <p:notesMasterId r:id="rId13"/>
  </p:notesMasterIdLst>
  <p:handoutMasterIdLst>
    <p:handoutMasterId r:id="rId14"/>
  </p:handoutMasterIdLst>
  <p:sldIdLst>
    <p:sldId id="584" r:id="rId5"/>
    <p:sldId id="583" r:id="rId6"/>
    <p:sldId id="597" r:id="rId7"/>
    <p:sldId id="598" r:id="rId8"/>
    <p:sldId id="591" r:id="rId9"/>
    <p:sldId id="593" r:id="rId10"/>
    <p:sldId id="594" r:id="rId11"/>
    <p:sldId id="596" r:id="rId12"/>
  </p:sldIdLst>
  <p:sldSz cx="9906000" cy="6858000" type="A4"/>
  <p:notesSz cx="6735763" cy="9866313"/>
  <p:embeddedFontLst>
    <p:embeddedFont>
      <p:font typeface="Roboto" panose="020B0604020202020204" charset="0"/>
      <p:regular r:id="rId15"/>
      <p:bold r:id="rId16"/>
      <p:italic r:id="rId17"/>
      <p:boldItalic r:id="rId18"/>
    </p:embeddedFont>
    <p:embeddedFont>
      <p:font typeface="Century Schoolbook" panose="020B0604020202020204" charset="0"/>
      <p:regular r:id="rId19"/>
      <p:bold r:id="rId20"/>
      <p:italic r:id="rId21"/>
      <p:boldItalic r:id="rId22"/>
    </p:embeddedFont>
    <p:embeddedFont>
      <p:font typeface="Webdings" panose="05030102010509060703" pitchFamily="18" charset="2"/>
      <p:regular r:id="rId23"/>
    </p:embeddedFont>
    <p:embeddedFont>
      <p:font typeface="Roboto Condensed" panose="020B0604020202020204" charset="0"/>
      <p:regular r:id="rId24"/>
      <p:bold r:id="rId25"/>
      <p:italic r:id="rId26"/>
      <p:boldItalic r:id="rId27"/>
    </p:embeddedFont>
  </p:embeddedFontLst>
  <p:defaultTextStyle>
    <a:defPPr>
      <a:defRPr lang="de-AT"/>
    </a:defPPr>
    <a:lvl1pPr algn="l" rtl="0" fontAlgn="base">
      <a:spcBef>
        <a:spcPct val="0"/>
      </a:spcBef>
      <a:spcAft>
        <a:spcPct val="0"/>
      </a:spcAft>
      <a:defRPr sz="2800" kern="1200">
        <a:solidFill>
          <a:srgbClr val="587759"/>
        </a:solidFill>
        <a:latin typeface="Arial" charset="0"/>
        <a:ea typeface="+mn-ea"/>
        <a:cs typeface="+mn-cs"/>
      </a:defRPr>
    </a:lvl1pPr>
    <a:lvl2pPr marL="457148" algn="l" rtl="0" fontAlgn="base">
      <a:spcBef>
        <a:spcPct val="0"/>
      </a:spcBef>
      <a:spcAft>
        <a:spcPct val="0"/>
      </a:spcAft>
      <a:defRPr sz="2800" kern="1200">
        <a:solidFill>
          <a:srgbClr val="587759"/>
        </a:solidFill>
        <a:latin typeface="Arial" charset="0"/>
        <a:ea typeface="+mn-ea"/>
        <a:cs typeface="+mn-cs"/>
      </a:defRPr>
    </a:lvl2pPr>
    <a:lvl3pPr marL="914296" algn="l" rtl="0" fontAlgn="base">
      <a:spcBef>
        <a:spcPct val="0"/>
      </a:spcBef>
      <a:spcAft>
        <a:spcPct val="0"/>
      </a:spcAft>
      <a:defRPr sz="2800" kern="1200">
        <a:solidFill>
          <a:srgbClr val="587759"/>
        </a:solidFill>
        <a:latin typeface="Arial" charset="0"/>
        <a:ea typeface="+mn-ea"/>
        <a:cs typeface="+mn-cs"/>
      </a:defRPr>
    </a:lvl3pPr>
    <a:lvl4pPr marL="1371445" algn="l" rtl="0" fontAlgn="base">
      <a:spcBef>
        <a:spcPct val="0"/>
      </a:spcBef>
      <a:spcAft>
        <a:spcPct val="0"/>
      </a:spcAft>
      <a:defRPr sz="2800" kern="1200">
        <a:solidFill>
          <a:srgbClr val="587759"/>
        </a:solidFill>
        <a:latin typeface="Arial" charset="0"/>
        <a:ea typeface="+mn-ea"/>
        <a:cs typeface="+mn-cs"/>
      </a:defRPr>
    </a:lvl4pPr>
    <a:lvl5pPr marL="1828592" algn="l" rtl="0" fontAlgn="base">
      <a:spcBef>
        <a:spcPct val="0"/>
      </a:spcBef>
      <a:spcAft>
        <a:spcPct val="0"/>
      </a:spcAft>
      <a:defRPr sz="2800" kern="1200">
        <a:solidFill>
          <a:srgbClr val="587759"/>
        </a:solidFill>
        <a:latin typeface="Arial" charset="0"/>
        <a:ea typeface="+mn-ea"/>
        <a:cs typeface="+mn-cs"/>
      </a:defRPr>
    </a:lvl5pPr>
    <a:lvl6pPr marL="2285740" algn="l" defTabSz="914296" rtl="0" eaLnBrk="1" latinLnBrk="0" hangingPunct="1">
      <a:defRPr sz="2800" kern="1200">
        <a:solidFill>
          <a:srgbClr val="587759"/>
        </a:solidFill>
        <a:latin typeface="Arial" charset="0"/>
        <a:ea typeface="+mn-ea"/>
        <a:cs typeface="+mn-cs"/>
      </a:defRPr>
    </a:lvl6pPr>
    <a:lvl7pPr marL="2742888" algn="l" defTabSz="914296" rtl="0" eaLnBrk="1" latinLnBrk="0" hangingPunct="1">
      <a:defRPr sz="2800" kern="1200">
        <a:solidFill>
          <a:srgbClr val="587759"/>
        </a:solidFill>
        <a:latin typeface="Arial" charset="0"/>
        <a:ea typeface="+mn-ea"/>
        <a:cs typeface="+mn-cs"/>
      </a:defRPr>
    </a:lvl7pPr>
    <a:lvl8pPr marL="3200036" algn="l" defTabSz="914296" rtl="0" eaLnBrk="1" latinLnBrk="0" hangingPunct="1">
      <a:defRPr sz="2800" kern="1200">
        <a:solidFill>
          <a:srgbClr val="587759"/>
        </a:solidFill>
        <a:latin typeface="Arial" charset="0"/>
        <a:ea typeface="+mn-ea"/>
        <a:cs typeface="+mn-cs"/>
      </a:defRPr>
    </a:lvl8pPr>
    <a:lvl9pPr marL="3657184" algn="l" defTabSz="914296" rtl="0" eaLnBrk="1" latinLnBrk="0" hangingPunct="1">
      <a:defRPr sz="2800" kern="1200">
        <a:solidFill>
          <a:srgbClr val="587759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1" userDrawn="1">
          <p15:clr>
            <a:srgbClr val="A4A3A4"/>
          </p15:clr>
        </p15:guide>
        <p15:guide id="2" pos="24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ens Birgit (K3)" initials="ZB(" lastIdx="6" clrIdx="0">
    <p:extLst>
      <p:ext uri="{19B8F6BF-5375-455C-9EA6-DF929625EA0E}">
        <p15:presenceInfo xmlns:p15="http://schemas.microsoft.com/office/powerpoint/2012/main" userId="S-1-5-21-339100460-1880590981-1087398363-125511" providerId="AD"/>
      </p:ext>
    </p:extLst>
  </p:cmAuthor>
  <p:cmAuthor id="2" name="Dorothea Sturn" initials="DS" lastIdx="2" clrIdx="1">
    <p:extLst>
      <p:ext uri="{19B8F6BF-5375-455C-9EA6-DF929625EA0E}">
        <p15:presenceInfo xmlns:p15="http://schemas.microsoft.com/office/powerpoint/2012/main" userId="Dorothea Stur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992C8"/>
    <a:srgbClr val="587759"/>
    <a:srgbClr val="B88C00"/>
    <a:srgbClr val="394D39"/>
    <a:srgbClr val="B3B3B3"/>
    <a:srgbClr val="AFAFAF"/>
    <a:srgbClr val="BCC9BD"/>
    <a:srgbClr val="79927A"/>
    <a:srgbClr val="9BAD9B"/>
    <a:srgbClr val="9BAD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7" autoAdjust="0"/>
    <p:restoredTop sz="84700" autoAdjust="0"/>
  </p:normalViewPr>
  <p:slideViewPr>
    <p:cSldViewPr snapToObjects="1">
      <p:cViewPr varScale="1">
        <p:scale>
          <a:sx n="65" d="100"/>
          <a:sy n="65" d="100"/>
        </p:scale>
        <p:origin x="1542" y="72"/>
      </p:cViewPr>
      <p:guideLst>
        <p:guide orient="horz" pos="391"/>
        <p:guide pos="248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notesViewPr>
    <p:cSldViewPr snapToObjects="1">
      <p:cViewPr varScale="1">
        <p:scale>
          <a:sx n="121" d="100"/>
          <a:sy n="121" d="100"/>
        </p:scale>
        <p:origin x="-1854" y="-90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26" Type="http://schemas.openxmlformats.org/officeDocument/2006/relationships/font" Target="fonts/font12.fntdata"/><Relationship Id="rId3" Type="http://schemas.openxmlformats.org/officeDocument/2006/relationships/slideMaster" Target="slideMasters/slideMaster3.xml"/><Relationship Id="rId21" Type="http://schemas.openxmlformats.org/officeDocument/2006/relationships/font" Target="fonts/font7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3.fntdata"/><Relationship Id="rId25" Type="http://schemas.openxmlformats.org/officeDocument/2006/relationships/font" Target="fonts/font11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10.fntdata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font" Target="fonts/font5.fntdata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Relationship Id="rId22" Type="http://schemas.openxmlformats.org/officeDocument/2006/relationships/font" Target="fonts/font8.fntdata"/><Relationship Id="rId27" Type="http://schemas.openxmlformats.org/officeDocument/2006/relationships/font" Target="fonts/font13.fntdata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938EBD-35A5-4C6A-9D13-A93B599EFB7A}" type="doc">
      <dgm:prSet loTypeId="urn:microsoft.com/office/officeart/2005/8/layout/vList4" loCatId="pictur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8E3A465-A1F1-4FB6-8FA9-CA5D15649DD2}" type="pres">
      <dgm:prSet presAssocID="{D8938EBD-35A5-4C6A-9D13-A93B599EFB7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</dgm:ptLst>
  <dgm:cxnLst>
    <dgm:cxn modelId="{A7375698-8EC2-4C57-ACCD-337B421E944F}" type="presOf" srcId="{D8938EBD-35A5-4C6A-9D13-A93B599EFB7A}" destId="{D8E3A465-A1F1-4FB6-8FA9-CA5D15649DD2}" srcOrd="0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938EBD-35A5-4C6A-9D13-A93B599EFB7A}" type="doc">
      <dgm:prSet loTypeId="urn:microsoft.com/office/officeart/2005/8/layout/vList4" loCatId="pictur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8E3A465-A1F1-4FB6-8FA9-CA5D15649DD2}" type="pres">
      <dgm:prSet presAssocID="{D8938EBD-35A5-4C6A-9D13-A93B599EFB7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</dgm:ptLst>
  <dgm:cxnLst>
    <dgm:cxn modelId="{A7375698-8EC2-4C57-ACCD-337B421E944F}" type="presOf" srcId="{D8938EBD-35A5-4C6A-9D13-A93B599EFB7A}" destId="{D8E3A465-A1F1-4FB6-8FA9-CA5D15649DD2}" srcOrd="0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938EBD-35A5-4C6A-9D13-A93B599EFB7A}" type="doc">
      <dgm:prSet loTypeId="urn:microsoft.com/office/officeart/2005/8/layout/vList4" loCatId="pictur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8E3A465-A1F1-4FB6-8FA9-CA5D15649DD2}" type="pres">
      <dgm:prSet presAssocID="{D8938EBD-35A5-4C6A-9D13-A93B599EFB7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</dgm:ptLst>
  <dgm:cxnLst>
    <dgm:cxn modelId="{A7375698-8EC2-4C57-ACCD-337B421E944F}" type="presOf" srcId="{D8938EBD-35A5-4C6A-9D13-A93B599EFB7A}" destId="{D8E3A465-A1F1-4FB6-8FA9-CA5D15649DD2}" srcOrd="0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156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0118" y="4703205"/>
            <a:ext cx="4998746" cy="41743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8908" tIns="46043" rIns="88908" bIns="460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 dirty="0"/>
              <a:t>Klicken Sie, um die Formate des Vorlagentextes zu bearbeiten</a:t>
            </a:r>
          </a:p>
          <a:p>
            <a:pPr lvl="1"/>
            <a:r>
              <a:rPr lang="de-AT" noProof="0" dirty="0"/>
              <a:t>Zweite Ebene</a:t>
            </a:r>
          </a:p>
          <a:p>
            <a:pPr lvl="2"/>
            <a:r>
              <a:rPr lang="de-AT" noProof="0" dirty="0"/>
              <a:t>Dritte Ebene</a:t>
            </a:r>
          </a:p>
        </p:txBody>
      </p:sp>
      <p:sp>
        <p:nvSpPr>
          <p:cNvPr id="1945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9475" y="865188"/>
            <a:ext cx="4979988" cy="3448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" name="Foliennummernplatzhalter 1"/>
          <p:cNvSpPr>
            <a:spLocks noGrp="1"/>
          </p:cNvSpPr>
          <p:nvPr>
            <p:ph type="sldNum" sz="quarter" idx="5"/>
          </p:nvPr>
        </p:nvSpPr>
        <p:spPr>
          <a:xfrm>
            <a:off x="3815005" y="9371154"/>
            <a:ext cx="2919152" cy="493557"/>
          </a:xfrm>
          <a:prstGeom prst="rect">
            <a:avLst/>
          </a:prstGeom>
        </p:spPr>
        <p:txBody>
          <a:bodyPr vert="horz" lIns="92418" tIns="46209" rIns="92418" bIns="46209" rtlCol="0" anchor="b"/>
          <a:lstStyle>
            <a:lvl1pPr algn="r">
              <a:defRPr sz="1200"/>
            </a:lvl1pPr>
          </a:lstStyle>
          <a:p>
            <a:fld id="{7C5117A9-501D-43A5-89BF-71AADF357C3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67228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31" indent="-171431" algn="l" defTabSz="730167" rtl="0" eaLnBrk="0" fontAlgn="base" hangingPunct="0">
      <a:spcBef>
        <a:spcPct val="30000"/>
      </a:spcBef>
      <a:spcAft>
        <a:spcPct val="0"/>
      </a:spcAft>
      <a:buFont typeface="Arial" pitchFamily="34" charset="0"/>
      <a:buChar char="•"/>
      <a:defRPr sz="1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355559" indent="-177780" algn="l" defTabSz="730167" rtl="0" eaLnBrk="0" fontAlgn="base" hangingPunct="0">
      <a:spcBef>
        <a:spcPct val="30000"/>
      </a:spcBef>
      <a:spcAft>
        <a:spcPct val="0"/>
      </a:spcAft>
      <a:buFont typeface="Symbol" pitchFamily="18" charset="2"/>
      <a:buChar char="-"/>
      <a:defRPr sz="1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534927" indent="-179367" algn="l" defTabSz="730167" rtl="0" eaLnBrk="0" fontAlgn="base" hangingPunct="0">
      <a:spcBef>
        <a:spcPct val="30000"/>
      </a:spcBef>
      <a:spcAft>
        <a:spcPct val="0"/>
      </a:spcAft>
      <a:buFont typeface="Courier New" pitchFamily="49" charset="0"/>
      <a:buChar char="o"/>
      <a:tabLst/>
      <a:defRPr sz="1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017" indent="-228574" algn="l" defTabSz="730167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166" indent="-228574" algn="l" defTabSz="730167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856656" y="4293097"/>
            <a:ext cx="7056785" cy="1152128"/>
          </a:xfrm>
        </p:spPr>
        <p:txBody>
          <a:bodyPr/>
          <a:lstStyle>
            <a:lvl1pPr marL="342861" marR="0" indent="-342861" algn="l" defTabSz="914296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lvl="0"/>
            <a:r>
              <a:rPr lang="de-AT" dirty="0"/>
              <a:t>Beauftragt von:</a:t>
            </a:r>
            <a:br>
              <a:rPr lang="de-AT" dirty="0"/>
            </a:br>
            <a:r>
              <a:rPr lang="de-AT" dirty="0"/>
              <a:t>Erstellt von:</a:t>
            </a:r>
            <a:br>
              <a:rPr lang="de-AT" dirty="0"/>
            </a:br>
            <a:r>
              <a:rPr lang="de-AT" dirty="0"/>
              <a:t>Graz, 28. Juni 2004, 10:00 – 10:45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856656" y="2996953"/>
            <a:ext cx="7420963" cy="1079500"/>
          </a:xfrm>
        </p:spPr>
        <p:txBody>
          <a:bodyPr/>
          <a:lstStyle>
            <a:lvl1pPr>
              <a:defRPr sz="2800" baseline="0">
                <a:solidFill>
                  <a:schemeClr val="tx2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1pPr>
          </a:lstStyle>
          <a:p>
            <a:r>
              <a:rPr lang="de-DE" dirty="0"/>
              <a:t>Titel des Vortrags</a:t>
            </a:r>
          </a:p>
        </p:txBody>
      </p:sp>
    </p:spTree>
    <p:extLst>
      <p:ext uri="{BB962C8B-B14F-4D97-AF65-F5344CB8AC3E}">
        <p14:creationId xmlns:p14="http://schemas.microsoft.com/office/powerpoint/2010/main" val="4293212088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C9509-DCCB-4E37-8F36-A98EF0E943DA}" type="datetime1">
              <a:rPr lang="de-DE" smtClean="0"/>
              <a:t>05.12.2019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36929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5878" y="1712423"/>
            <a:ext cx="8543925" cy="2851208"/>
          </a:xfrm>
        </p:spPr>
        <p:txBody>
          <a:bodyPr anchor="b">
            <a:normAutofit/>
          </a:bodyPr>
          <a:lstStyle>
            <a:lvl1pPr>
              <a:defRPr sz="4875" b="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5878" y="4552634"/>
            <a:ext cx="8543925" cy="1500187"/>
          </a:xfrm>
        </p:spPr>
        <p:txBody>
          <a:bodyPr anchor="t">
            <a:normAutofit/>
          </a:bodyPr>
          <a:lstStyle>
            <a:lvl1pPr marL="0" indent="0">
              <a:buNone/>
              <a:defRPr sz="19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75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2EE0-9138-4F8D-9F8E-2AD6098B7610}" type="datetime1">
              <a:rPr lang="de-DE" smtClean="0"/>
              <a:t>05.12.2019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8194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1038" y="1828801"/>
            <a:ext cx="4210050" cy="4351337"/>
          </a:xfr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14913" y="1828801"/>
            <a:ext cx="4210050" cy="4351337"/>
          </a:xfr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6362-A9FD-4052-9B46-B0CE199DCBD8}" type="datetime1">
              <a:rPr lang="de-DE" smtClean="0"/>
              <a:t>05.12.2019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7853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3514" y="1681851"/>
            <a:ext cx="4189413" cy="731520"/>
          </a:xfrm>
        </p:spPr>
        <p:txBody>
          <a:bodyPr anchor="b">
            <a:normAutofit/>
          </a:bodyPr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83514" y="2507550"/>
            <a:ext cx="4189413" cy="3728258"/>
          </a:xfr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49740" y="1681851"/>
            <a:ext cx="4190702" cy="731520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49740" y="2507550"/>
            <a:ext cx="4190702" cy="3728258"/>
          </a:xfr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46BC-7A41-4694-B9EB-B19A23BA01C1}" type="datetime1">
              <a:rPr lang="de-DE" smtClean="0"/>
              <a:t>05.12.2019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7677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26A07-7D23-47E3-83A8-3ABE210D1723}" type="datetime1">
              <a:rPr lang="de-DE" smtClean="0"/>
              <a:t>05.12.2019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3172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6F41-D16D-4BB0-A762-029A2396C564}" type="datetime1">
              <a:rPr lang="de-DE" smtClean="0"/>
              <a:t>05.12.2019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7648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14" y="457201"/>
            <a:ext cx="3194685" cy="1600197"/>
          </a:xfrm>
        </p:spPr>
        <p:txBody>
          <a:bodyPr anchor="b">
            <a:normAutofit/>
          </a:bodyPr>
          <a:lstStyle>
            <a:lvl1pPr>
              <a:defRPr sz="2600" b="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10050" y="990600"/>
            <a:ext cx="4907081" cy="4876800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3514" y="2057399"/>
            <a:ext cx="3194685" cy="381000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5C52-84ED-4E04-AFC1-1955D6D7D3D1}" type="datetime1">
              <a:rPr lang="de-DE" smtClean="0"/>
              <a:t>05.12.2019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80800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14" y="457200"/>
            <a:ext cx="3194685" cy="1600200"/>
          </a:xfrm>
        </p:spPr>
        <p:txBody>
          <a:bodyPr anchor="b">
            <a:normAutofit/>
          </a:bodyPr>
          <a:lstStyle>
            <a:lvl1pPr>
              <a:defRPr sz="2600" b="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10050" y="990600"/>
            <a:ext cx="4908423" cy="4876800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3514" y="2057400"/>
            <a:ext cx="3194685" cy="3810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78267-9CB4-4FAB-866A-76E81E2C7AF9}" type="datetime1">
              <a:rPr lang="de-DE" smtClean="0"/>
              <a:t>05.12.2019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029379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9B3F-4F80-4053-BC88-6820156773C8}" type="datetime1">
              <a:rPr lang="de-DE" smtClean="0"/>
              <a:t>05.12.2019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61561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88981" y="274638"/>
            <a:ext cx="2135981" cy="589756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1037" y="274638"/>
            <a:ext cx="6284119" cy="5897562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FA92-CDE0-48FE-8CC2-2AA1631C06A6}" type="datetime1">
              <a:rPr lang="de-DE" smtClean="0"/>
              <a:t>05.12.2019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264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31825" y="1124744"/>
            <a:ext cx="8569647" cy="220784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tx2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31825" y="3332584"/>
            <a:ext cx="8569647" cy="2400672"/>
          </a:xfrm>
          <a:prstGeom prst="rect">
            <a:avLst/>
          </a:prstGeom>
        </p:spPr>
        <p:txBody>
          <a:bodyPr lIns="91429" tIns="45715" rIns="91429" bIns="45715" anchor="ctr"/>
          <a:lstStyle>
            <a:lvl1pPr marL="0" indent="0" algn="ctr">
              <a:buNone/>
              <a:defRPr sz="2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457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68723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2396" y="116632"/>
            <a:ext cx="8568806" cy="1020019"/>
          </a:xfrm>
        </p:spPr>
        <p:txBody>
          <a:bodyPr lIns="0" rIns="0" anchor="ctr"/>
          <a:lstStyle>
            <a:lvl1pPr>
              <a:defRPr sz="28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2396" y="1196752"/>
            <a:ext cx="8569076" cy="5040560"/>
          </a:xfrm>
          <a:prstGeom prst="rect">
            <a:avLst/>
          </a:prstGeom>
        </p:spPr>
        <p:txBody>
          <a:bodyPr lIns="0" tIns="45715" rIns="0" bIns="45715"/>
          <a:lstStyle>
            <a:lvl1pPr>
              <a:spcBef>
                <a:spcPts val="500"/>
              </a:spcBef>
              <a:spcAft>
                <a:spcPts val="199"/>
              </a:spcAft>
              <a:defRPr sz="23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defRPr>
            </a:lvl1pPr>
            <a:lvl2pPr marL="467947" indent="-447625">
              <a:spcBef>
                <a:spcPts val="500"/>
              </a:spcBef>
              <a:spcAft>
                <a:spcPts val="100"/>
              </a:spcAft>
              <a:buSzPct val="55000"/>
              <a:buFontTx/>
              <a:buBlip>
                <a:blip r:embed="rId2"/>
              </a:buBlip>
              <a:tabLst>
                <a:tab pos="536514" algn="l"/>
              </a:tabLst>
              <a:defRPr sz="20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defRPr>
            </a:lvl2pPr>
            <a:lvl3pPr marL="755914" indent="-268257">
              <a:spcBef>
                <a:spcPts val="449"/>
              </a:spcBef>
              <a:spcAft>
                <a:spcPts val="100"/>
              </a:spcAft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defRPr>
            </a:lvl3pPr>
            <a:lvl4pPr marL="1007886" indent="-268257">
              <a:spcBef>
                <a:spcPts val="400"/>
              </a:spcBef>
              <a:spcAft>
                <a:spcPts val="50"/>
              </a:spcAft>
              <a:buSzPct val="100000"/>
              <a:buFont typeface="Arial" panose="020B0604020202020204" pitchFamily="34" charset="0"/>
              <a:buChar char="−"/>
              <a:defRPr sz="16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defRPr>
            </a:lvl4pPr>
            <a:lvl5pPr marL="1295852" indent="-253971">
              <a:spcBef>
                <a:spcPts val="400"/>
              </a:spcBef>
              <a:spcAft>
                <a:spcPts val="50"/>
              </a:spcAft>
              <a:buFont typeface="Symbol" pitchFamily="18" charset="2"/>
              <a:buChar char="-"/>
              <a:defRPr sz="16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  <a:br>
              <a:rPr lang="de-DE" dirty="0"/>
            </a:br>
            <a:r>
              <a:rPr lang="de-DE" dirty="0"/>
              <a:t>ASJFAKLJSEF </a:t>
            </a:r>
            <a:r>
              <a:rPr lang="de-DE" dirty="0" err="1"/>
              <a:t>aösjdflöaskdfjlöaskdfjlöasdfjlöaskdfjlöaksdfjlöadfj</a:t>
            </a:r>
            <a:endParaRPr lang="de-DE" dirty="0"/>
          </a:p>
          <a:p>
            <a:pPr lvl="1"/>
            <a:r>
              <a:rPr lang="de-DE" dirty="0"/>
              <a:t>aösjdfklöasdfjaslödkfjlöaskdfjlökasjdfaslödjfkajsdflöaskdjflöasjkdflöasdkfjasldkjflaösdkjflöasdkfjlöaskdfjlasdkjflöasdfjk</a:t>
            </a:r>
          </a:p>
          <a:p>
            <a:pPr lvl="2"/>
            <a:r>
              <a:rPr lang="de-DE" dirty="0"/>
              <a:t>Dritte Ebene</a:t>
            </a:r>
            <a:br>
              <a:rPr lang="de-DE" dirty="0"/>
            </a:br>
            <a:r>
              <a:rPr lang="de-DE" dirty="0"/>
              <a:t>ASDÖLFKJASLÖDKJDFKLÖ </a:t>
            </a:r>
            <a:r>
              <a:rPr lang="de-DE" dirty="0" err="1"/>
              <a:t>ASLÖDFKJASLÖDFJKöaldfjlöasdfjlk</a:t>
            </a:r>
            <a:endParaRPr lang="de-DE" dirty="0"/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12699" y="6005523"/>
            <a:ext cx="9115369" cy="334688"/>
          </a:xfrm>
          <a:prstGeom prst="rect">
            <a:avLst/>
          </a:prstGeom>
        </p:spPr>
        <p:txBody>
          <a:bodyPr lIns="91429" tIns="45715" rIns="91429" bIns="45715"/>
          <a:lstStyle>
            <a:lvl1pPr algn="r">
              <a:defRPr sz="1600" i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Zitiert</a:t>
            </a:r>
            <a:r>
              <a:rPr lang="en-GB" dirty="0"/>
              <a:t> </a:t>
            </a:r>
            <a:r>
              <a:rPr lang="en-GB" dirty="0" err="1"/>
              <a:t>nach</a:t>
            </a:r>
            <a:r>
              <a:rPr lang="en-GB" dirty="0"/>
              <a:t> convelop (2017): </a:t>
            </a:r>
            <a:r>
              <a:rPr lang="en-GB" dirty="0" err="1"/>
              <a:t>aslkfhlasjdfh</a:t>
            </a:r>
            <a:r>
              <a:rPr lang="en-GB" dirty="0"/>
              <a:t> </a:t>
            </a:r>
            <a:r>
              <a:rPr lang="en-GB" dirty="0" err="1"/>
              <a:t>slakdf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0016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Aufzählung am Begi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1826" y="116632"/>
            <a:ext cx="8641655" cy="1020019"/>
          </a:xfrm>
        </p:spPr>
        <p:txBody>
          <a:bodyPr anchor="ctr"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de-DE" dirty="0"/>
              <a:t>Titelmasterformat </a:t>
            </a:r>
            <a:br>
              <a:rPr lang="de-DE" dirty="0"/>
            </a:br>
            <a:r>
              <a:rPr lang="de-DE" dirty="0"/>
              <a:t>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48072" y="1196752"/>
            <a:ext cx="8625408" cy="5040560"/>
          </a:xfrm>
          <a:prstGeom prst="rect">
            <a:avLst/>
          </a:prstGeom>
        </p:spPr>
        <p:txBody>
          <a:bodyPr lIns="0" tIns="45715" rIns="0" bIns="45715"/>
          <a:lstStyle>
            <a:lvl1pPr>
              <a:spcBef>
                <a:spcPts val="500"/>
              </a:spcBef>
              <a:spcAft>
                <a:spcPts val="199"/>
              </a:spcAft>
              <a:defRPr sz="23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defRPr>
            </a:lvl1pPr>
            <a:lvl2pPr marL="467947" indent="-447625">
              <a:spcBef>
                <a:spcPts val="500"/>
              </a:spcBef>
              <a:spcAft>
                <a:spcPts val="100"/>
              </a:spcAft>
              <a:buSzPct val="55000"/>
              <a:buFontTx/>
              <a:buBlip>
                <a:blip r:embed="rId2"/>
              </a:buBlip>
              <a:tabLst>
                <a:tab pos="536514" algn="l"/>
              </a:tabLst>
              <a:defRPr sz="23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defRPr>
            </a:lvl2pPr>
            <a:lvl3pPr marL="719918" indent="-268257">
              <a:spcBef>
                <a:spcPts val="449"/>
              </a:spcBef>
              <a:spcAft>
                <a:spcPts val="100"/>
              </a:spcAft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defRPr>
            </a:lvl3pPr>
            <a:lvl4pPr marL="971889" indent="-268257">
              <a:spcBef>
                <a:spcPts val="400"/>
              </a:spcBef>
              <a:spcAft>
                <a:spcPts val="50"/>
              </a:spcAft>
              <a:buSzPct val="100000"/>
              <a:buFont typeface="Arial" panose="020B0604020202020204" pitchFamily="34" charset="0"/>
              <a:buChar char="−"/>
              <a:defRPr sz="18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defRPr>
            </a:lvl4pPr>
            <a:lvl5pPr marL="1259857" indent="-253971">
              <a:spcBef>
                <a:spcPts val="400"/>
              </a:spcBef>
              <a:spcAft>
                <a:spcPts val="50"/>
              </a:spcAft>
              <a:buFont typeface="Symbol" pitchFamily="18" charset="2"/>
              <a:buChar char="-"/>
              <a:defRPr sz="18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defRPr>
            </a:lvl5pPr>
          </a:lstStyle>
          <a:p>
            <a:pPr lvl="1"/>
            <a:r>
              <a:rPr lang="de-DE" dirty="0"/>
              <a:t>Erste Ebene Aufzählung</a:t>
            </a:r>
          </a:p>
          <a:p>
            <a:pPr lvl="1"/>
            <a:r>
              <a:rPr lang="de-DE" dirty="0" err="1"/>
              <a:t>aasdfjk</a:t>
            </a:r>
            <a:endParaRPr lang="de-DE" dirty="0"/>
          </a:p>
          <a:p>
            <a:pPr lvl="1"/>
            <a:r>
              <a:rPr lang="de-DE" dirty="0" err="1"/>
              <a:t>asöldfj</a:t>
            </a:r>
            <a:endParaRPr lang="de-DE" dirty="0"/>
          </a:p>
          <a:p>
            <a:pPr lvl="2"/>
            <a:r>
              <a:rPr lang="de-DE" dirty="0"/>
              <a:t>Dritte Ebene</a:t>
            </a:r>
            <a:br>
              <a:rPr lang="de-DE" dirty="0"/>
            </a:br>
            <a:r>
              <a:rPr lang="de-DE" dirty="0"/>
              <a:t>ASDÖLFKJASLÖDKJDFKLÖ </a:t>
            </a:r>
            <a:r>
              <a:rPr lang="de-DE" dirty="0" err="1"/>
              <a:t>ASLÖDFKJASLÖDFJKöaldfjlöasdfjlk</a:t>
            </a:r>
            <a:endParaRPr lang="de-DE" dirty="0"/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2127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1826" y="116632"/>
            <a:ext cx="8642350" cy="1020019"/>
          </a:xfrm>
        </p:spPr>
        <p:txBody>
          <a:bodyPr anchor="ctr"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55344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9139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8511" y="116632"/>
            <a:ext cx="8535665" cy="1020019"/>
          </a:xfrm>
        </p:spPr>
        <p:txBody>
          <a:bodyPr anchor="ctr"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Roboto" panose="020B0506000000000000" pitchFamily="2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38511" y="1268413"/>
            <a:ext cx="4154487" cy="5040907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 sz="2000">
                <a:solidFill>
                  <a:schemeClr val="bg2">
                    <a:lumMod val="10000"/>
                  </a:schemeClr>
                </a:solidFill>
              </a:defRPr>
            </a:lvl1pPr>
            <a:lvl2pPr marL="360322" indent="-360322">
              <a:buSzPct val="55000"/>
              <a:buFontTx/>
              <a:buBlip>
                <a:blip r:embed="rId2"/>
              </a:buBlip>
              <a:defRPr sz="1800">
                <a:solidFill>
                  <a:schemeClr val="bg2">
                    <a:lumMod val="10000"/>
                  </a:schemeClr>
                </a:solidFill>
              </a:defRPr>
            </a:lvl2pPr>
            <a:lvl3pPr marL="625404" indent="-265082">
              <a:buSzPct val="60000"/>
              <a:defRPr sz="1600">
                <a:solidFill>
                  <a:schemeClr val="bg2">
                    <a:lumMod val="10000"/>
                  </a:schemeClr>
                </a:solidFill>
              </a:defRPr>
            </a:lvl3pPr>
            <a:lvl4pPr marL="984138" indent="-263495">
              <a:buFont typeface="Symbol" panose="05050102010706020507" pitchFamily="18" charset="2"/>
              <a:buChar char="-"/>
              <a:defRPr sz="1600">
                <a:solidFill>
                  <a:schemeClr val="bg2">
                    <a:lumMod val="10000"/>
                  </a:schemeClr>
                </a:solidFill>
              </a:defRPr>
            </a:lvl4pPr>
            <a:lvl5pPr marL="1161918" indent="-276194">
              <a:buFont typeface="Symbol" panose="05050102010706020507" pitchFamily="18" charset="2"/>
              <a:buChar char="-"/>
              <a:defRPr sz="16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5398" y="1268413"/>
            <a:ext cx="4156075" cy="5040907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 sz="2000">
                <a:solidFill>
                  <a:schemeClr val="bg2">
                    <a:lumMod val="10000"/>
                  </a:schemeClr>
                </a:solidFill>
              </a:defRPr>
            </a:lvl1pPr>
            <a:lvl2pPr marL="442862" indent="-360322">
              <a:buSzPct val="55000"/>
              <a:buFontTx/>
              <a:buBlip>
                <a:blip r:embed="rId2"/>
              </a:buBlip>
              <a:defRPr sz="1800">
                <a:solidFill>
                  <a:schemeClr val="bg2">
                    <a:lumMod val="10000"/>
                  </a:schemeClr>
                </a:solidFill>
              </a:defRPr>
            </a:lvl2pPr>
            <a:lvl3pPr marL="720643" indent="-277781">
              <a:buFont typeface="Wingdings" panose="05000000000000000000" pitchFamily="2" charset="2"/>
              <a:buChar char="§"/>
              <a:defRPr sz="1800">
                <a:solidFill>
                  <a:schemeClr val="bg2">
                    <a:lumMod val="10000"/>
                  </a:schemeClr>
                </a:solidFill>
              </a:defRPr>
            </a:lvl3pPr>
            <a:lvl4pPr marL="987313" indent="-266670">
              <a:buFont typeface="Symbol" panose="05050102010706020507" pitchFamily="18" charset="2"/>
              <a:buChar char="-"/>
              <a:defRPr sz="1600">
                <a:solidFill>
                  <a:schemeClr val="bg2">
                    <a:lumMod val="10000"/>
                  </a:schemeClr>
                </a:solidFill>
              </a:defRPr>
            </a:lvl4pPr>
            <a:lvl5pPr marL="1269856" indent="-285717">
              <a:buFont typeface="Symbol" panose="05050102010706020507" pitchFamily="18" charset="2"/>
              <a:buChar char="-"/>
              <a:defRPr sz="16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377695053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8011529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38250" y="1124530"/>
            <a:ext cx="7429500" cy="2387600"/>
          </a:xfrm>
        </p:spPr>
        <p:txBody>
          <a:bodyPr anchor="b">
            <a:normAutofit/>
          </a:bodyPr>
          <a:lstStyle>
            <a:lvl1pPr algn="ctr">
              <a:defRPr sz="4875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9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75" indent="0" algn="ctr">
              <a:buNone/>
              <a:defRPr sz="2275"/>
            </a:lvl2pPr>
            <a:lvl3pPr marL="742950" indent="0" algn="ctr">
              <a:buNone/>
              <a:defRPr sz="1950"/>
            </a:lvl3pPr>
            <a:lvl4pPr marL="1114425" indent="0" algn="ctr">
              <a:buNone/>
              <a:defRPr sz="1625"/>
            </a:lvl4pPr>
            <a:lvl5pPr marL="1485900" indent="0" algn="ctr">
              <a:buNone/>
              <a:defRPr sz="1625"/>
            </a:lvl5pPr>
            <a:lvl6pPr marL="1857375" indent="0" algn="ctr">
              <a:buNone/>
              <a:defRPr sz="1625"/>
            </a:lvl6pPr>
            <a:lvl7pPr marL="2228850" indent="0" algn="ctr">
              <a:buNone/>
              <a:defRPr sz="1625"/>
            </a:lvl7pPr>
            <a:lvl8pPr marL="2600325" indent="0" algn="ctr">
              <a:buNone/>
              <a:defRPr sz="1625"/>
            </a:lvl8pPr>
            <a:lvl9pPr marL="2971800" indent="0" algn="ctr">
              <a:buNone/>
              <a:defRPr sz="1625"/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A261C-7DF2-4E0E-9144-F734996EB5A4}" type="datetime1">
              <a:rPr lang="de-DE" smtClean="0"/>
              <a:t>05.12.2019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4893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velop.at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sa/4.0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velop.at/" TargetMode="External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sa/4.0/" TargetMode="External"/><Relationship Id="rId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56656" y="2780929"/>
            <a:ext cx="7420963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/>
              <a:t>Titel 02</a:t>
            </a:r>
            <a:endParaRPr lang="de-DE" dirty="0"/>
          </a:p>
        </p:txBody>
      </p:sp>
      <p:pic>
        <p:nvPicPr>
          <p:cNvPr id="1028" name="Picture 9" descr="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144" y="652364"/>
            <a:ext cx="1979612" cy="19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1856656" y="3933057"/>
            <a:ext cx="7420963" cy="1512168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de-AT" sz="2000" b="0" dirty="0"/>
              <a:t>Beauftragt von:</a:t>
            </a:r>
          </a:p>
          <a:p>
            <a:pPr lvl="0"/>
            <a:r>
              <a:rPr lang="de-AT" sz="2000" b="0" dirty="0"/>
              <a:t>Erstellt von:</a:t>
            </a:r>
          </a:p>
          <a:p>
            <a:pPr lvl="0"/>
            <a:r>
              <a:rPr lang="de-AT" sz="2000" b="0" dirty="0"/>
              <a:t>Graz, 28. Juni 2004, 10:00 – 10:45</a:t>
            </a:r>
            <a:endParaRPr lang="en-GB" dirty="0"/>
          </a:p>
        </p:txBody>
      </p:sp>
      <p:sp>
        <p:nvSpPr>
          <p:cNvPr id="6" name="Rechteck 5"/>
          <p:cNvSpPr/>
          <p:nvPr/>
        </p:nvSpPr>
        <p:spPr>
          <a:xfrm>
            <a:off x="2918181" y="5809687"/>
            <a:ext cx="4915139" cy="460511"/>
          </a:xfrm>
          <a:prstGeom prst="rect">
            <a:avLst/>
          </a:prstGeom>
        </p:spPr>
        <p:txBody>
          <a:bodyPr wrap="square" lIns="35996" tIns="0" rIns="35996" bIns="0" anchor="ctr" anchorCtr="0">
            <a:spAutoFit/>
          </a:bodyPr>
          <a:lstStyle/>
          <a:p>
            <a:pPr algn="l">
              <a:lnSpc>
                <a:spcPct val="95000"/>
              </a:lnSpc>
            </a:pPr>
            <a:r>
              <a:rPr lang="en-US" sz="1050" i="1" spc="-10" baseline="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This work is licensed </a:t>
            </a:r>
            <a:r>
              <a:rPr lang="en-US" sz="1050" i="1" kern="1200" spc="-10" baseline="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rPr>
              <a:t>under the Creative Commons Attribution Share Alike 4.0 International License</a:t>
            </a:r>
            <a:r>
              <a:rPr lang="en-US" sz="1050" i="1" spc="0" baseline="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. </a:t>
            </a:r>
          </a:p>
          <a:p>
            <a:pPr algn="l">
              <a:lnSpc>
                <a:spcPct val="95000"/>
              </a:lnSpc>
            </a:pPr>
            <a:r>
              <a:rPr lang="en-US" sz="1050" i="1" spc="-20" baseline="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To view a copy of </a:t>
            </a:r>
            <a:r>
              <a:rPr lang="en-US" sz="1050" b="0" i="1" kern="1200" spc="-20" baseline="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rPr>
              <a:t>this </a:t>
            </a:r>
            <a:r>
              <a:rPr lang="en-US" sz="1050" b="0" i="1" kern="1200" spc="0" baseline="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rPr>
              <a:t>license, visit </a:t>
            </a:r>
            <a:r>
              <a:rPr lang="en-US" sz="1050" b="0" i="1" spc="0" baseline="0" dirty="0">
                <a:solidFill>
                  <a:schemeClr val="bg2">
                    <a:lumMod val="50000"/>
                  </a:schemeClr>
                </a:solidFill>
                <a:latin typeface="+mj-lt"/>
                <a:hlinkClick r:id="rId5"/>
              </a:rPr>
              <a:t>http://creativecommons.org/licenses/by-sa/4.0/</a:t>
            </a:r>
            <a:r>
              <a:rPr lang="en-US" sz="1050" b="0" i="1" spc="60" baseline="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050" i="1" spc="0" baseline="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/>
            </a:r>
            <a:br>
              <a:rPr lang="en-US" sz="1050" i="1" spc="0" baseline="0" dirty="0">
                <a:solidFill>
                  <a:schemeClr val="bg2">
                    <a:lumMod val="50000"/>
                  </a:schemeClr>
                </a:solidFill>
                <a:latin typeface="+mj-lt"/>
              </a:rPr>
            </a:br>
            <a:r>
              <a:rPr lang="en-US" sz="1050" i="1" kern="1200" spc="0" baseline="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rPr>
              <a:t>or send a letter to </a:t>
            </a:r>
            <a:r>
              <a:rPr lang="en-US" sz="1050" i="1" spc="0" baseline="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Creative Commons, PO Box 1866, Mountain View, CA 94042, USA.</a:t>
            </a:r>
            <a:endParaRPr lang="en-GB" sz="1050" i="1" spc="0" baseline="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026" name="Picture 2" descr="Z:\vorlagen\MS-Office-Vorlagen\_Muster2017\cc-logo-convelop.pn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876" y="5809687"/>
            <a:ext cx="964935" cy="43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Grafik 8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595" y="5809687"/>
            <a:ext cx="965254" cy="439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ransition>
    <p:wipe dir="r"/>
  </p:transition>
  <p:hf hdr="0" ftr="0" dt="0"/>
  <p:txStyles>
    <p:titleStyle>
      <a:lvl1pPr marL="0" indent="0" algn="l" rtl="0" eaLnBrk="1" fontAlgn="base" hangingPunct="1">
        <a:lnSpc>
          <a:spcPct val="130000"/>
        </a:lnSpc>
        <a:spcBef>
          <a:spcPct val="0"/>
        </a:spcBef>
        <a:spcAft>
          <a:spcPct val="130000"/>
        </a:spcAft>
        <a:defRPr sz="2800" b="1">
          <a:solidFill>
            <a:schemeClr val="tx2">
              <a:lumMod val="50000"/>
            </a:schemeClr>
          </a:solidFill>
          <a:latin typeface="Roboto Condensed" pitchFamily="2" charset="0"/>
          <a:ea typeface="Roboto Condensed" pitchFamily="2" charset="0"/>
          <a:cs typeface="+mj-cs"/>
        </a:defRPr>
      </a:lvl1pPr>
      <a:lvl2pPr algn="l" rtl="0" eaLnBrk="1" fontAlgn="base" hangingPunct="1">
        <a:lnSpc>
          <a:spcPct val="130000"/>
        </a:lnSpc>
        <a:spcBef>
          <a:spcPct val="0"/>
        </a:spcBef>
        <a:spcAft>
          <a:spcPct val="130000"/>
        </a:spcAft>
        <a:defRPr sz="1900" b="1">
          <a:solidFill>
            <a:srgbClr val="587759"/>
          </a:solidFill>
          <a:latin typeface="Arial" charset="0"/>
        </a:defRPr>
      </a:lvl2pPr>
      <a:lvl3pPr algn="l" rtl="0" eaLnBrk="1" fontAlgn="base" hangingPunct="1">
        <a:lnSpc>
          <a:spcPct val="130000"/>
        </a:lnSpc>
        <a:spcBef>
          <a:spcPct val="0"/>
        </a:spcBef>
        <a:spcAft>
          <a:spcPct val="130000"/>
        </a:spcAft>
        <a:defRPr sz="1900" b="1">
          <a:solidFill>
            <a:srgbClr val="587759"/>
          </a:solidFill>
          <a:latin typeface="Arial" charset="0"/>
        </a:defRPr>
      </a:lvl3pPr>
      <a:lvl4pPr algn="l" rtl="0" eaLnBrk="1" fontAlgn="base" hangingPunct="1">
        <a:lnSpc>
          <a:spcPct val="130000"/>
        </a:lnSpc>
        <a:spcBef>
          <a:spcPct val="0"/>
        </a:spcBef>
        <a:spcAft>
          <a:spcPct val="130000"/>
        </a:spcAft>
        <a:defRPr sz="1900" b="1">
          <a:solidFill>
            <a:srgbClr val="587759"/>
          </a:solidFill>
          <a:latin typeface="Arial" charset="0"/>
        </a:defRPr>
      </a:lvl4pPr>
      <a:lvl5pPr algn="l" rtl="0" eaLnBrk="1" fontAlgn="base" hangingPunct="1">
        <a:lnSpc>
          <a:spcPct val="130000"/>
        </a:lnSpc>
        <a:spcBef>
          <a:spcPct val="0"/>
        </a:spcBef>
        <a:spcAft>
          <a:spcPct val="130000"/>
        </a:spcAft>
        <a:defRPr sz="1900" b="1">
          <a:solidFill>
            <a:srgbClr val="587759"/>
          </a:solidFill>
          <a:latin typeface="Arial" charset="0"/>
        </a:defRPr>
      </a:lvl5pPr>
      <a:lvl6pPr marL="457148" algn="l" rtl="0" eaLnBrk="1" fontAlgn="base" hangingPunct="1">
        <a:lnSpc>
          <a:spcPct val="130000"/>
        </a:lnSpc>
        <a:spcBef>
          <a:spcPct val="0"/>
        </a:spcBef>
        <a:spcAft>
          <a:spcPct val="130000"/>
        </a:spcAft>
        <a:defRPr sz="1900" b="1">
          <a:solidFill>
            <a:srgbClr val="587759"/>
          </a:solidFill>
          <a:latin typeface="Arial" charset="0"/>
        </a:defRPr>
      </a:lvl6pPr>
      <a:lvl7pPr marL="914296" algn="l" rtl="0" eaLnBrk="1" fontAlgn="base" hangingPunct="1">
        <a:lnSpc>
          <a:spcPct val="130000"/>
        </a:lnSpc>
        <a:spcBef>
          <a:spcPct val="0"/>
        </a:spcBef>
        <a:spcAft>
          <a:spcPct val="130000"/>
        </a:spcAft>
        <a:defRPr sz="1900" b="1">
          <a:solidFill>
            <a:srgbClr val="587759"/>
          </a:solidFill>
          <a:latin typeface="Arial" charset="0"/>
        </a:defRPr>
      </a:lvl7pPr>
      <a:lvl8pPr marL="1371445" algn="l" rtl="0" eaLnBrk="1" fontAlgn="base" hangingPunct="1">
        <a:lnSpc>
          <a:spcPct val="130000"/>
        </a:lnSpc>
        <a:spcBef>
          <a:spcPct val="0"/>
        </a:spcBef>
        <a:spcAft>
          <a:spcPct val="130000"/>
        </a:spcAft>
        <a:defRPr sz="1900" b="1">
          <a:solidFill>
            <a:srgbClr val="587759"/>
          </a:solidFill>
          <a:latin typeface="Arial" charset="0"/>
        </a:defRPr>
      </a:lvl8pPr>
      <a:lvl9pPr marL="1828592" algn="l" rtl="0" eaLnBrk="1" fontAlgn="base" hangingPunct="1">
        <a:lnSpc>
          <a:spcPct val="130000"/>
        </a:lnSpc>
        <a:spcBef>
          <a:spcPct val="0"/>
        </a:spcBef>
        <a:spcAft>
          <a:spcPct val="130000"/>
        </a:spcAft>
        <a:defRPr sz="1900" b="1">
          <a:solidFill>
            <a:srgbClr val="587759"/>
          </a:solidFill>
          <a:latin typeface="Arial" charset="0"/>
        </a:defRPr>
      </a:lvl9pPr>
    </p:titleStyle>
    <p:bodyStyle>
      <a:lvl1pPr marL="342861" marR="0" indent="-342861" algn="l" defTabSz="914296" rtl="0" eaLnBrk="1" fontAlgn="base" latinLnBrk="0" hangingPunct="1">
        <a:lnSpc>
          <a:spcPct val="100000"/>
        </a:lnSpc>
        <a:spcBef>
          <a:spcPts val="1000"/>
        </a:spcBef>
        <a:spcAft>
          <a:spcPct val="0"/>
        </a:spcAft>
        <a:buClrTx/>
        <a:buSzTx/>
        <a:buFontTx/>
        <a:buNone/>
        <a:tabLst/>
        <a:defRPr sz="2000" b="1" baseline="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+mn-cs"/>
        </a:defRPr>
      </a:lvl1pPr>
      <a:lvl2pPr marL="742866" indent="-285717" algn="l" rtl="0" eaLnBrk="1" fontAlgn="base" hangingPunct="1">
        <a:spcBef>
          <a:spcPct val="20000"/>
        </a:spcBef>
        <a:spcAft>
          <a:spcPct val="0"/>
        </a:spcAft>
        <a:defRPr>
          <a:solidFill>
            <a:srgbClr val="587759"/>
          </a:solidFill>
          <a:latin typeface="Century Schoolbook" pitchFamily="18" charset="0"/>
        </a:defRPr>
      </a:lvl2pPr>
      <a:lvl3pPr marL="1142870" indent="-228574" algn="l" rtl="0" eaLnBrk="1" fontAlgn="base" hangingPunct="1">
        <a:spcBef>
          <a:spcPct val="20000"/>
        </a:spcBef>
        <a:spcAft>
          <a:spcPct val="0"/>
        </a:spcAft>
        <a:defRPr b="1">
          <a:solidFill>
            <a:srgbClr val="587759"/>
          </a:solidFill>
          <a:latin typeface="Century Schoolbook" pitchFamily="18" charset="0"/>
        </a:defRPr>
      </a:lvl3pPr>
      <a:lvl4pPr marL="1600017" indent="-228574" algn="l" rtl="0" eaLnBrk="1" fontAlgn="base" hangingPunct="1">
        <a:spcBef>
          <a:spcPct val="20000"/>
        </a:spcBef>
        <a:spcAft>
          <a:spcPct val="0"/>
        </a:spcAft>
        <a:defRPr b="1">
          <a:solidFill>
            <a:srgbClr val="587759"/>
          </a:solidFill>
          <a:latin typeface="Century Schoolbook" pitchFamily="18" charset="0"/>
        </a:defRPr>
      </a:lvl4pPr>
      <a:lvl5pPr marL="2057166" indent="-228574" algn="l" rtl="0" eaLnBrk="1" fontAlgn="base" hangingPunct="1">
        <a:spcBef>
          <a:spcPct val="20000"/>
        </a:spcBef>
        <a:spcAft>
          <a:spcPct val="0"/>
        </a:spcAft>
        <a:defRPr b="1">
          <a:solidFill>
            <a:srgbClr val="587759"/>
          </a:solidFill>
          <a:latin typeface="Century Schoolbook" pitchFamily="18" charset="0"/>
        </a:defRPr>
      </a:lvl5pPr>
      <a:lvl6pPr marL="2514314" indent="-228574" algn="l" rtl="0" eaLnBrk="1" fontAlgn="base" hangingPunct="1">
        <a:spcBef>
          <a:spcPct val="20000"/>
        </a:spcBef>
        <a:spcAft>
          <a:spcPct val="0"/>
        </a:spcAft>
        <a:defRPr b="1">
          <a:solidFill>
            <a:srgbClr val="587759"/>
          </a:solidFill>
          <a:latin typeface="Century Schoolbook" pitchFamily="18" charset="0"/>
        </a:defRPr>
      </a:lvl6pPr>
      <a:lvl7pPr marL="2971462" indent="-228574" algn="l" rtl="0" eaLnBrk="1" fontAlgn="base" hangingPunct="1">
        <a:spcBef>
          <a:spcPct val="20000"/>
        </a:spcBef>
        <a:spcAft>
          <a:spcPct val="0"/>
        </a:spcAft>
        <a:defRPr b="1">
          <a:solidFill>
            <a:srgbClr val="587759"/>
          </a:solidFill>
          <a:latin typeface="Century Schoolbook" pitchFamily="18" charset="0"/>
        </a:defRPr>
      </a:lvl7pPr>
      <a:lvl8pPr marL="3428610" indent="-228574" algn="l" rtl="0" eaLnBrk="1" fontAlgn="base" hangingPunct="1">
        <a:spcBef>
          <a:spcPct val="20000"/>
        </a:spcBef>
        <a:spcAft>
          <a:spcPct val="0"/>
        </a:spcAft>
        <a:defRPr b="1">
          <a:solidFill>
            <a:srgbClr val="587759"/>
          </a:solidFill>
          <a:latin typeface="Century Schoolbook" pitchFamily="18" charset="0"/>
        </a:defRPr>
      </a:lvl8pPr>
      <a:lvl9pPr marL="3885758" indent="-228574" algn="l" rtl="0" eaLnBrk="1" fontAlgn="base" hangingPunct="1">
        <a:spcBef>
          <a:spcPct val="20000"/>
        </a:spcBef>
        <a:spcAft>
          <a:spcPct val="0"/>
        </a:spcAft>
        <a:defRPr b="1">
          <a:solidFill>
            <a:srgbClr val="587759"/>
          </a:solidFill>
          <a:latin typeface="Century Schoolbook" pitchFamily="18" charset="0"/>
        </a:defRPr>
      </a:lvl9pPr>
    </p:bodyStyle>
    <p:otherStyle>
      <a:defPPr>
        <a:defRPr lang="de-DE"/>
      </a:defPPr>
      <a:lvl1pPr marL="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8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5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2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4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88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3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84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31825" y="131033"/>
            <a:ext cx="8581658" cy="1020019"/>
          </a:xfrm>
          <a:prstGeom prst="rect">
            <a:avLst/>
          </a:prstGeom>
        </p:spPr>
        <p:txBody>
          <a:bodyPr vert="horz" lIns="0" tIns="45715" rIns="0" bIns="45715" rtlCol="0" anchor="ctr">
            <a:noAutofit/>
          </a:bodyPr>
          <a:lstStyle/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4180791" y="6474310"/>
            <a:ext cx="152416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  <a:tabLst>
                <a:tab pos="1879386" algn="l"/>
                <a:tab pos="3949250" algn="l"/>
                <a:tab pos="5917527" algn="l"/>
              </a:tabLst>
              <a:defRPr/>
            </a:pPr>
            <a:r>
              <a:rPr lang="de-DE" sz="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www.convelop.at</a:t>
            </a:r>
            <a:br>
              <a:rPr lang="de-DE" sz="900" dirty="0">
                <a:solidFill>
                  <a:schemeClr val="bg1">
                    <a:lumMod val="50000"/>
                  </a:schemeClr>
                </a:solidFill>
                <a:latin typeface="+mj-lt"/>
              </a:rPr>
            </a:br>
            <a:r>
              <a:rPr lang="de-DE" sz="900" kern="1200" dirty="0">
                <a:solidFill>
                  <a:srgbClr val="587759"/>
                </a:solidFill>
                <a:latin typeface="+mj-lt"/>
                <a:ea typeface="+mn-ea"/>
                <a:cs typeface="+mn-cs"/>
              </a:rPr>
              <a:t>CC BY-SA</a:t>
            </a:r>
            <a:endParaRPr lang="de-DE" sz="900" dirty="0">
              <a:solidFill>
                <a:srgbClr val="587759"/>
              </a:solidFill>
              <a:latin typeface="+mj-lt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58907" y="6510987"/>
            <a:ext cx="530594" cy="24622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de-AT" sz="1600" b="0" dirty="0">
                <a:latin typeface="+mj-lt"/>
              </a:rPr>
              <a:t>S. </a:t>
            </a:r>
            <a:fld id="{A6B3B3E0-D0FD-4C2A-A14E-8AE136566A6E}" type="slidenum">
              <a:rPr lang="de-AT" sz="1600" b="0" smtClean="0">
                <a:latin typeface="+mj-lt"/>
              </a:rPr>
              <a:pPr>
                <a:defRPr/>
              </a:pPr>
              <a:t>‹Nr.›</a:t>
            </a:fld>
            <a:endParaRPr lang="de-AT" sz="1600" b="0" dirty="0">
              <a:latin typeface="+mj-l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13484" y="6499027"/>
            <a:ext cx="497549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060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42" r:id="rId3"/>
    <p:sldLayoutId id="2147483739" r:id="rId4"/>
    <p:sldLayoutId id="2147483740" r:id="rId5"/>
    <p:sldLayoutId id="2147483741" r:id="rId6"/>
  </p:sldLayoutIdLst>
  <p:hf hdr="0" ftr="0" dt="0"/>
  <p:txStyles>
    <p:titleStyle>
      <a:lvl1pPr algn="l" defTabSz="914296" rtl="0" eaLnBrk="1" latinLnBrk="0" hangingPunct="1">
        <a:spcBef>
          <a:spcPct val="0"/>
        </a:spcBef>
        <a:buNone/>
        <a:defRPr sz="2800" b="1" kern="1200">
          <a:solidFill>
            <a:schemeClr val="tx2">
              <a:lumMod val="50000"/>
            </a:schemeClr>
          </a:solidFill>
          <a:latin typeface="Roboto Condensed" pitchFamily="2" charset="0"/>
          <a:ea typeface="Roboto Condensed" pitchFamily="2" charset="0"/>
          <a:cs typeface="+mj-cs"/>
        </a:defRPr>
      </a:lvl1pPr>
    </p:titleStyle>
    <p:bodyStyle>
      <a:lvl1pPr marL="0" indent="0" algn="l" defTabSz="914296" rtl="0" eaLnBrk="1" latinLnBrk="0" hangingPunct="1">
        <a:spcBef>
          <a:spcPct val="20000"/>
        </a:spcBef>
        <a:buFont typeface="Arial" pitchFamily="34" charset="0"/>
        <a:buNone/>
        <a:defRPr sz="32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814295" indent="-457148" algn="l" defTabSz="914296" rtl="0" eaLnBrk="1" latinLnBrk="0" hangingPunct="1">
        <a:spcBef>
          <a:spcPct val="20000"/>
        </a:spcBef>
        <a:buFont typeface="Webdings" pitchFamily="18" charset="2"/>
        <a:buChar char="&lt;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241283" indent="-342861" algn="l" defTabSz="914296" rtl="0" eaLnBrk="1" latinLnBrk="0" hangingPunct="1">
        <a:spcBef>
          <a:spcPct val="20000"/>
        </a:spcBef>
        <a:buClr>
          <a:schemeClr val="tx2"/>
        </a:buClr>
        <a:buFont typeface="Webdings" pitchFamily="18" charset="2"/>
        <a:buChar char="&lt;"/>
        <a:defRPr sz="2300" kern="1200">
          <a:solidFill>
            <a:schemeClr val="tx2"/>
          </a:solidFill>
          <a:latin typeface="+mn-lt"/>
          <a:ea typeface="+mn-ea"/>
          <a:cs typeface="+mn-cs"/>
        </a:defRPr>
      </a:lvl3pPr>
      <a:lvl4pPr marL="1598430" indent="-342861" algn="l" defTabSz="914296" rtl="0" eaLnBrk="1" latinLnBrk="0" hangingPunct="1">
        <a:spcBef>
          <a:spcPct val="20000"/>
        </a:spcBef>
        <a:buFont typeface="Webdings" pitchFamily="18" charset="2"/>
        <a:buChar char="&lt;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955578" indent="-342861" algn="l" defTabSz="914296" rtl="0" eaLnBrk="1" latinLnBrk="0" hangingPunct="1">
        <a:spcBef>
          <a:spcPct val="20000"/>
        </a:spcBef>
        <a:buFont typeface="Webdings" pitchFamily="18" charset="2"/>
        <a:buChar char="&lt;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314" indent="-228574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62" indent="-228574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10" indent="-228574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58" indent="-228574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8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5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2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4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88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3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84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5993" name="Rectangle 9"/>
          <p:cNvSpPr>
            <a:spLocks noChangeArrowheads="1"/>
          </p:cNvSpPr>
          <p:nvPr/>
        </p:nvSpPr>
        <p:spPr bwMode="auto">
          <a:xfrm>
            <a:off x="2743200" y="6159833"/>
            <a:ext cx="1981200" cy="52321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91429" tIns="45715" rIns="91429" bIns="45715" anchor="ctr"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6" name="Picture 9" descr="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144" y="652364"/>
            <a:ext cx="1979612" cy="19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1856658" y="2749835"/>
            <a:ext cx="6526213" cy="818285"/>
          </a:xfrm>
          <a:prstGeom prst="rect">
            <a:avLst/>
          </a:prstGeom>
        </p:spPr>
        <p:txBody>
          <a:bodyPr lIns="91429" tIns="45715" rIns="91429" bIns="45715"/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587759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587759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587759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587759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rgbClr val="587759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rgbClr val="587759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rgbClr val="587759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rgbClr val="587759"/>
                </a:solidFill>
                <a:latin typeface="Arial" charset="0"/>
              </a:defRPr>
            </a:lvl9pPr>
          </a:lstStyle>
          <a:p>
            <a:r>
              <a:rPr lang="de-DE" kern="0" dirty="0">
                <a:solidFill>
                  <a:schemeClr val="tx2">
                    <a:lumMod val="75000"/>
                  </a:schemeClr>
                </a:solidFill>
              </a:rPr>
              <a:t>convelop cooperative knowledge design gmbh</a:t>
            </a: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1856658" y="3573016"/>
            <a:ext cx="6526213" cy="2006875"/>
          </a:xfrm>
          <a:prstGeom prst="rect">
            <a:avLst/>
          </a:prstGeom>
        </p:spPr>
        <p:txBody>
          <a:bodyPr lIns="91429" tIns="45715" rIns="91429" bIns="45715"/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587759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587759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587759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587759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rgbClr val="587759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rgbClr val="587759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rgbClr val="587759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rgbClr val="587759"/>
                </a:solidFill>
                <a:latin typeface="Arial" charset="0"/>
              </a:defRPr>
            </a:lvl9pPr>
          </a:lstStyle>
          <a:p>
            <a:pPr lvl="0"/>
            <a:r>
              <a:rPr lang="de-AT" sz="1600" dirty="0">
                <a:solidFill>
                  <a:schemeClr val="tx2">
                    <a:lumMod val="50000"/>
                  </a:schemeClr>
                </a:solidFill>
              </a:rPr>
              <a:t>Bürgergasse 8-10/I, A-8010 Graz</a:t>
            </a:r>
          </a:p>
          <a:p>
            <a:pPr lvl="0"/>
            <a:r>
              <a:rPr lang="de-AT" sz="1600" dirty="0">
                <a:solidFill>
                  <a:schemeClr val="tx2">
                    <a:lumMod val="50000"/>
                  </a:schemeClr>
                </a:solidFill>
              </a:rPr>
              <a:t>Telefon:  +43 316 720813</a:t>
            </a:r>
          </a:p>
          <a:p>
            <a:pPr marL="0" marR="0" lvl="0" indent="-342861" algn="l" defTabSz="914296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600" dirty="0" err="1">
                <a:solidFill>
                  <a:schemeClr val="tx2">
                    <a:lumMod val="50000"/>
                  </a:schemeClr>
                </a:solidFill>
              </a:rPr>
              <a:t>Erdbergstraße</a:t>
            </a:r>
            <a:r>
              <a:rPr lang="it-IT" sz="1600" dirty="0">
                <a:solidFill>
                  <a:schemeClr val="tx2">
                    <a:lumMod val="50000"/>
                  </a:schemeClr>
                </a:solidFill>
              </a:rPr>
              <a:t> 82/4, A-1030 </a:t>
            </a:r>
            <a:r>
              <a:rPr lang="it-IT" sz="1600" dirty="0" err="1">
                <a:solidFill>
                  <a:schemeClr val="tx2">
                    <a:lumMod val="50000"/>
                  </a:schemeClr>
                </a:solidFill>
              </a:rPr>
              <a:t>Wien</a:t>
            </a:r>
            <a:r>
              <a:rPr lang="it-IT" sz="16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it-IT" sz="16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it-IT" sz="1600" dirty="0" err="1">
                <a:solidFill>
                  <a:schemeClr val="tx2">
                    <a:lumMod val="50000"/>
                  </a:schemeClr>
                </a:solidFill>
              </a:rPr>
              <a:t>Telefon</a:t>
            </a:r>
            <a:r>
              <a:rPr lang="it-IT" sz="1600" dirty="0">
                <a:solidFill>
                  <a:schemeClr val="tx2">
                    <a:lumMod val="50000"/>
                  </a:schemeClr>
                </a:solidFill>
              </a:rPr>
              <a:t>:  +43 1 99 71 780  6</a:t>
            </a:r>
          </a:p>
          <a:p>
            <a:pPr lvl="0"/>
            <a:endParaRPr lang="de-AT" sz="1400" dirty="0">
              <a:solidFill>
                <a:schemeClr val="tx2">
                  <a:lumMod val="50000"/>
                </a:schemeClr>
              </a:solidFill>
            </a:endParaRPr>
          </a:p>
          <a:p>
            <a:pPr lvl="0"/>
            <a:r>
              <a:rPr lang="de-AT" sz="1600" dirty="0">
                <a:solidFill>
                  <a:schemeClr val="tx2">
                    <a:lumMod val="50000"/>
                  </a:schemeClr>
                </a:solidFill>
              </a:rPr>
              <a:t>office@convelop.at</a:t>
            </a:r>
          </a:p>
          <a:p>
            <a:pPr lvl="0"/>
            <a:r>
              <a:rPr lang="de-AT" sz="1600" dirty="0">
                <a:hlinkClick r:id="rId3"/>
              </a:rPr>
              <a:t>www.convelop.at</a:t>
            </a:r>
            <a:r>
              <a:rPr lang="de-AT" sz="1600" dirty="0"/>
              <a:t>  </a:t>
            </a:r>
          </a:p>
        </p:txBody>
      </p:sp>
      <p:sp>
        <p:nvSpPr>
          <p:cNvPr id="8" name="Rechteck 7"/>
          <p:cNvSpPr/>
          <p:nvPr/>
        </p:nvSpPr>
        <p:spPr>
          <a:xfrm>
            <a:off x="2936776" y="5809687"/>
            <a:ext cx="6492240" cy="460511"/>
          </a:xfrm>
          <a:prstGeom prst="rect">
            <a:avLst/>
          </a:prstGeom>
        </p:spPr>
        <p:txBody>
          <a:bodyPr wrap="square" lIns="35996" tIns="0" rIns="35996" bIns="0" anchor="ctr" anchorCtr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1050" i="1" spc="0" baseline="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This work is licensed under the Creative Commons Attribution-</a:t>
            </a:r>
            <a:r>
              <a:rPr lang="en-US" sz="1050" b="1" i="1" spc="0" baseline="0" dirty="0" err="1">
                <a:solidFill>
                  <a:schemeClr val="bg2">
                    <a:lumMod val="50000"/>
                  </a:schemeClr>
                </a:solidFill>
                <a:latin typeface="+mj-lt"/>
              </a:rPr>
              <a:t>ShareAlike</a:t>
            </a:r>
            <a:r>
              <a:rPr lang="en-US" sz="1050" b="1" i="1" spc="0" baseline="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 4.0 International </a:t>
            </a:r>
            <a:r>
              <a:rPr lang="en-US" sz="1050" i="1" spc="0" baseline="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License. </a:t>
            </a:r>
          </a:p>
          <a:p>
            <a:pPr>
              <a:lnSpc>
                <a:spcPct val="95000"/>
              </a:lnSpc>
            </a:pPr>
            <a:r>
              <a:rPr lang="en-US" sz="1050" i="1" spc="0" baseline="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To view a copy of this license, visit </a:t>
            </a:r>
            <a:r>
              <a:rPr lang="en-US" sz="1050" i="1" spc="0" baseline="0" dirty="0">
                <a:solidFill>
                  <a:schemeClr val="bg2">
                    <a:lumMod val="50000"/>
                  </a:schemeClr>
                </a:solidFill>
                <a:latin typeface="+mj-lt"/>
                <a:hlinkClick r:id="rId5"/>
              </a:rPr>
              <a:t>http://creativecommons.org/licenses/by-sa/4.0/</a:t>
            </a:r>
            <a:r>
              <a:rPr lang="en-US" sz="1050" i="1" spc="0" baseline="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 </a:t>
            </a:r>
            <a:br>
              <a:rPr lang="en-US" sz="1050" i="1" spc="0" baseline="0" dirty="0">
                <a:solidFill>
                  <a:schemeClr val="bg2">
                    <a:lumMod val="50000"/>
                  </a:schemeClr>
                </a:solidFill>
                <a:latin typeface="+mj-lt"/>
              </a:rPr>
            </a:br>
            <a:r>
              <a:rPr lang="en-US" sz="1050" i="1" spc="0" baseline="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or send a letter to Creative Commons, PO Box 1866, Mountain View, CA 94042, USA.</a:t>
            </a:r>
            <a:endParaRPr lang="en-GB" sz="1050" i="1" spc="0" baseline="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595" y="5809687"/>
            <a:ext cx="965254" cy="439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</p:sldLayoutIdLst>
  <p:transition>
    <p:wipe dir="r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900">
          <a:solidFill>
            <a:srgbClr val="587759"/>
          </a:solidFill>
          <a:latin typeface="Roboto" panose="020B0604020002020204" pitchFamily="2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00">
          <a:solidFill>
            <a:srgbClr val="58775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00">
          <a:solidFill>
            <a:srgbClr val="58775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00">
          <a:solidFill>
            <a:srgbClr val="58775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00">
          <a:solidFill>
            <a:srgbClr val="587759"/>
          </a:solidFill>
          <a:latin typeface="Arial" charset="0"/>
        </a:defRPr>
      </a:lvl5pPr>
      <a:lvl6pPr marL="457148" algn="l" rtl="0" fontAlgn="base">
        <a:spcBef>
          <a:spcPct val="0"/>
        </a:spcBef>
        <a:spcAft>
          <a:spcPct val="0"/>
        </a:spcAft>
        <a:defRPr sz="1900">
          <a:solidFill>
            <a:srgbClr val="587759"/>
          </a:solidFill>
          <a:latin typeface="Arial" charset="0"/>
        </a:defRPr>
      </a:lvl6pPr>
      <a:lvl7pPr marL="914296" algn="l" rtl="0" fontAlgn="base">
        <a:spcBef>
          <a:spcPct val="0"/>
        </a:spcBef>
        <a:spcAft>
          <a:spcPct val="0"/>
        </a:spcAft>
        <a:defRPr sz="1900">
          <a:solidFill>
            <a:srgbClr val="587759"/>
          </a:solidFill>
          <a:latin typeface="Arial" charset="0"/>
        </a:defRPr>
      </a:lvl7pPr>
      <a:lvl8pPr marL="1371445" algn="l" rtl="0" fontAlgn="base">
        <a:spcBef>
          <a:spcPct val="0"/>
        </a:spcBef>
        <a:spcAft>
          <a:spcPct val="0"/>
        </a:spcAft>
        <a:defRPr sz="1900">
          <a:solidFill>
            <a:srgbClr val="587759"/>
          </a:solidFill>
          <a:latin typeface="Arial" charset="0"/>
        </a:defRPr>
      </a:lvl8pPr>
      <a:lvl9pPr marL="1828592" algn="l" rtl="0" fontAlgn="base">
        <a:spcBef>
          <a:spcPct val="0"/>
        </a:spcBef>
        <a:spcAft>
          <a:spcPct val="0"/>
        </a:spcAft>
        <a:defRPr sz="1900">
          <a:solidFill>
            <a:srgbClr val="587759"/>
          </a:solidFill>
          <a:latin typeface="Arial" charset="0"/>
        </a:defRPr>
      </a:lvl9pPr>
    </p:titleStyle>
    <p:bodyStyle>
      <a:lvl1pPr marL="342861" marR="0" indent="-342861" algn="l" defTabSz="914296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None/>
        <a:tabLst/>
        <a:defRPr sz="1600" u="none" baseline="0">
          <a:solidFill>
            <a:schemeClr val="tx2">
              <a:lumMod val="50000"/>
            </a:schemeClr>
          </a:solidFill>
          <a:latin typeface="+mj-lt"/>
          <a:ea typeface="+mn-ea"/>
          <a:cs typeface="+mn-cs"/>
        </a:defRPr>
      </a:lvl1pPr>
      <a:lvl2pPr marL="742866" indent="-285717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870" indent="-228574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600017" indent="-22857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166" indent="-22857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314" indent="-22857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462" indent="-22857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610" indent="-22857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758" indent="-22857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8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5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2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4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88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3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84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86666" y="365760"/>
            <a:ext cx="8543925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6666" y="1828801"/>
            <a:ext cx="8543925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756ECA-D05B-40B4-90D6-9A1EF1CCD570}" type="datetime1">
              <a:rPr lang="de-DE" smtClean="0"/>
              <a:t>05.12.2019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01741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33436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hf hdr="0" ftr="0" dt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SzPct val="80000"/>
        <a:buFont typeface="Arial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SzPct val="80000"/>
        <a:buFont typeface="Arial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SzPct val="80000"/>
        <a:buFont typeface="Arial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SzPct val="80000"/>
        <a:buFont typeface="Arial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SzPct val="80000"/>
        <a:buFont typeface="Arial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spcBef>
          <a:spcPct val="20000"/>
        </a:spcBef>
        <a:buFont typeface="Arial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spcBef>
          <a:spcPct val="20000"/>
        </a:spcBef>
        <a:buFont typeface="Arial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spcBef>
          <a:spcPct val="20000"/>
        </a:spcBef>
        <a:buFont typeface="Arial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spcBef>
          <a:spcPct val="20000"/>
        </a:spcBef>
        <a:buFont typeface="Arial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issenschaft-bildung@noel.gv.at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952" y="607588"/>
            <a:ext cx="4632312" cy="1079500"/>
          </a:xfrm>
          <a:prstGeom prst="rect">
            <a:avLst/>
          </a:prstGeom>
        </p:spPr>
      </p:pic>
      <p:sp>
        <p:nvSpPr>
          <p:cNvPr id="9" name="Titel 1"/>
          <p:cNvSpPr txBox="1">
            <a:spLocks/>
          </p:cNvSpPr>
          <p:nvPr/>
        </p:nvSpPr>
        <p:spPr bwMode="auto">
          <a:xfrm>
            <a:off x="1860277" y="2348880"/>
            <a:ext cx="7420963" cy="1477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130000"/>
              </a:spcAft>
              <a:defRPr sz="2800" b="1" baseline="0">
                <a:solidFill>
                  <a:schemeClr val="tx2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+mj-cs"/>
              </a:defRPr>
            </a:lvl1pPr>
            <a:lvl2pPr algn="l" rtl="0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130000"/>
              </a:spcAft>
              <a:defRPr sz="1900" b="1">
                <a:solidFill>
                  <a:srgbClr val="587759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130000"/>
              </a:spcAft>
              <a:defRPr sz="1900" b="1">
                <a:solidFill>
                  <a:srgbClr val="587759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130000"/>
              </a:spcAft>
              <a:defRPr sz="1900" b="1">
                <a:solidFill>
                  <a:srgbClr val="587759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130000"/>
              </a:spcAft>
              <a:defRPr sz="1900" b="1">
                <a:solidFill>
                  <a:srgbClr val="587759"/>
                </a:solidFill>
                <a:latin typeface="Arial" charset="0"/>
              </a:defRPr>
            </a:lvl5pPr>
            <a:lvl6pPr marL="457148" algn="l" rtl="0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130000"/>
              </a:spcAft>
              <a:defRPr sz="1900" b="1">
                <a:solidFill>
                  <a:srgbClr val="587759"/>
                </a:solidFill>
                <a:latin typeface="Arial" charset="0"/>
              </a:defRPr>
            </a:lvl6pPr>
            <a:lvl7pPr marL="914296" algn="l" rtl="0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130000"/>
              </a:spcAft>
              <a:defRPr sz="1900" b="1">
                <a:solidFill>
                  <a:srgbClr val="587759"/>
                </a:solidFill>
                <a:latin typeface="Arial" charset="0"/>
              </a:defRPr>
            </a:lvl7pPr>
            <a:lvl8pPr marL="1371445" algn="l" rtl="0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130000"/>
              </a:spcAft>
              <a:defRPr sz="1900" b="1">
                <a:solidFill>
                  <a:srgbClr val="587759"/>
                </a:solidFill>
                <a:latin typeface="Arial" charset="0"/>
              </a:defRPr>
            </a:lvl8pPr>
            <a:lvl9pPr marL="1828592" algn="l" rtl="0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130000"/>
              </a:spcAft>
              <a:defRPr sz="1900" b="1">
                <a:solidFill>
                  <a:srgbClr val="587759"/>
                </a:solidFill>
                <a:latin typeface="Arial" charset="0"/>
              </a:defRPr>
            </a:lvl9pPr>
          </a:lstStyle>
          <a:p>
            <a:pPr lvl="0">
              <a:defRPr/>
            </a:pPr>
            <a:r>
              <a:rPr lang="de-DE" altLang="en-US" sz="2400" kern="0" dirty="0" smtClean="0">
                <a:solidFill>
                  <a:srgbClr val="0070C0"/>
                </a:solidFill>
                <a:latin typeface="Roboto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Abteilung Wissenschaft </a:t>
            </a:r>
            <a:r>
              <a:rPr lang="de-DE" altLang="en-US" sz="2400" kern="0" dirty="0">
                <a:solidFill>
                  <a:srgbClr val="0070C0"/>
                </a:solidFill>
                <a:latin typeface="Roboto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 Forschung </a:t>
            </a:r>
            <a:r>
              <a:rPr lang="de-DE" altLang="en-US" sz="2400" kern="0" dirty="0" smtClean="0">
                <a:solidFill>
                  <a:srgbClr val="0070C0"/>
                </a:solidFill>
                <a:latin typeface="Roboto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br>
              <a:rPr lang="de-DE" altLang="en-US" sz="2400" kern="0" dirty="0" smtClean="0">
                <a:solidFill>
                  <a:srgbClr val="0070C0"/>
                </a:solidFill>
                <a:latin typeface="Roboto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altLang="en-US" sz="2400" kern="0" dirty="0" smtClean="0">
                <a:solidFill>
                  <a:srgbClr val="0070C0"/>
                </a:solidFill>
                <a:latin typeface="Roboto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Schulische und außerschulische Angebote des Landes Niederösterreich</a:t>
            </a:r>
            <a:endParaRPr lang="de-DE" altLang="en-US" sz="2000" b="0" kern="0" dirty="0">
              <a:solidFill>
                <a:srgbClr val="0070C0"/>
              </a:solidFill>
              <a:latin typeface="Roboto" panose="020B060402020202020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130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587759">
                    <a:lumMod val="50000"/>
                  </a:srgbClr>
                </a:solidFill>
                <a:effectLst/>
                <a:uLnTx/>
                <a:uFillTx/>
                <a:latin typeface="Roboto Condensed" pitchFamily="2" charset="0"/>
                <a:ea typeface="Roboto Condensed" pitchFamily="2" charset="0"/>
                <a:cs typeface="+mj-cs"/>
              </a:rPr>
              <a:t>								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587759">
                  <a:lumMod val="50000"/>
                </a:srgbClr>
              </a:solidFill>
              <a:effectLst/>
              <a:uLnTx/>
              <a:uFillTx/>
              <a:latin typeface="Roboto Condensed" pitchFamily="2" charset="0"/>
              <a:ea typeface="Roboto Condensed" pitchFamily="2" charset="0"/>
              <a:cs typeface="+mj-cs"/>
            </a:endParaRPr>
          </a:p>
        </p:txBody>
      </p:sp>
      <p:sp>
        <p:nvSpPr>
          <p:cNvPr id="6" name="Textplatzhalter 2"/>
          <p:cNvSpPr txBox="1">
            <a:spLocks/>
          </p:cNvSpPr>
          <p:nvPr/>
        </p:nvSpPr>
        <p:spPr>
          <a:xfrm>
            <a:off x="1856655" y="3826481"/>
            <a:ext cx="7056785" cy="1474728"/>
          </a:xfrm>
          <a:prstGeom prst="rect">
            <a:avLst/>
          </a:prstGeom>
        </p:spPr>
        <p:txBody>
          <a:bodyPr vert="horz" lIns="91429" tIns="45715" rIns="91429" bIns="45715" rtlCol="0">
            <a:normAutofit fontScale="70000" lnSpcReduction="20000"/>
          </a:bodyPr>
          <a:lstStyle>
            <a:lvl1pPr marL="342861" marR="0" indent="-342861" algn="l" defTabSz="914296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866" indent="-285717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rgbClr val="587759"/>
                </a:solidFill>
                <a:latin typeface="Century Schoolbook" pitchFamily="18" charset="0"/>
              </a:defRPr>
            </a:lvl2pPr>
            <a:lvl3pPr marL="1142870" indent="-228574" algn="l" rtl="0" eaLnBrk="1" fontAlgn="base" hangingPunct="1">
              <a:spcBef>
                <a:spcPct val="20000"/>
              </a:spcBef>
              <a:spcAft>
                <a:spcPct val="0"/>
              </a:spcAft>
              <a:defRPr b="1">
                <a:solidFill>
                  <a:srgbClr val="587759"/>
                </a:solidFill>
                <a:latin typeface="Century Schoolbook" pitchFamily="18" charset="0"/>
              </a:defRPr>
            </a:lvl3pPr>
            <a:lvl4pPr marL="1600017" indent="-228574" algn="l" rtl="0" eaLnBrk="1" fontAlgn="base" hangingPunct="1">
              <a:spcBef>
                <a:spcPct val="20000"/>
              </a:spcBef>
              <a:spcAft>
                <a:spcPct val="0"/>
              </a:spcAft>
              <a:defRPr b="1">
                <a:solidFill>
                  <a:srgbClr val="587759"/>
                </a:solidFill>
                <a:latin typeface="Century Schoolbook" pitchFamily="18" charset="0"/>
              </a:defRPr>
            </a:lvl4pPr>
            <a:lvl5pPr marL="2057166" indent="-228574" algn="l" rtl="0" eaLnBrk="1" fontAlgn="base" hangingPunct="1">
              <a:spcBef>
                <a:spcPct val="20000"/>
              </a:spcBef>
              <a:spcAft>
                <a:spcPct val="0"/>
              </a:spcAft>
              <a:defRPr b="1">
                <a:solidFill>
                  <a:srgbClr val="587759"/>
                </a:solidFill>
                <a:latin typeface="Century Schoolbook" pitchFamily="18" charset="0"/>
              </a:defRPr>
            </a:lvl5pPr>
            <a:lvl6pPr marL="2514314" indent="-228574" algn="l" rtl="0" eaLnBrk="1" fontAlgn="base" hangingPunct="1">
              <a:spcBef>
                <a:spcPct val="20000"/>
              </a:spcBef>
              <a:spcAft>
                <a:spcPct val="0"/>
              </a:spcAft>
              <a:defRPr b="1">
                <a:solidFill>
                  <a:srgbClr val="587759"/>
                </a:solidFill>
                <a:latin typeface="Century Schoolbook" pitchFamily="18" charset="0"/>
              </a:defRPr>
            </a:lvl6pPr>
            <a:lvl7pPr marL="2971462" indent="-228574" algn="l" rtl="0" eaLnBrk="1" fontAlgn="base" hangingPunct="1">
              <a:spcBef>
                <a:spcPct val="20000"/>
              </a:spcBef>
              <a:spcAft>
                <a:spcPct val="0"/>
              </a:spcAft>
              <a:defRPr b="1">
                <a:solidFill>
                  <a:srgbClr val="587759"/>
                </a:solidFill>
                <a:latin typeface="Century Schoolbook" pitchFamily="18" charset="0"/>
              </a:defRPr>
            </a:lvl7pPr>
            <a:lvl8pPr marL="3428610" indent="-228574" algn="l" rtl="0" eaLnBrk="1" fontAlgn="base" hangingPunct="1">
              <a:spcBef>
                <a:spcPct val="20000"/>
              </a:spcBef>
              <a:spcAft>
                <a:spcPct val="0"/>
              </a:spcAft>
              <a:defRPr b="1">
                <a:solidFill>
                  <a:srgbClr val="587759"/>
                </a:solidFill>
                <a:latin typeface="Century Schoolbook" pitchFamily="18" charset="0"/>
              </a:defRPr>
            </a:lvl8pPr>
            <a:lvl9pPr marL="3885758" indent="-228574" algn="l" rtl="0" eaLnBrk="1" fontAlgn="base" hangingPunct="1">
              <a:spcBef>
                <a:spcPct val="20000"/>
              </a:spcBef>
              <a:spcAft>
                <a:spcPct val="0"/>
              </a:spcAft>
              <a:defRPr b="1">
                <a:solidFill>
                  <a:srgbClr val="587759"/>
                </a:solidFill>
                <a:latin typeface="Century Schoolbook" pitchFamily="18" charset="0"/>
              </a:defRPr>
            </a:lvl9pPr>
          </a:lstStyle>
          <a:p>
            <a:pPr marL="342861" marR="0" lvl="0" indent="-342861" algn="l" defTabSz="914296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Roboto Condensed"/>
              <a:ea typeface="+mn-ea"/>
              <a:cs typeface="+mn-cs"/>
            </a:endParaRPr>
          </a:p>
          <a:p>
            <a:pPr marL="342861" marR="0" lvl="0" indent="-342861" algn="l" defTabSz="914296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Roboto Condensed"/>
                <a:ea typeface="+mn-ea"/>
                <a:cs typeface="+mn-cs"/>
              </a:rPr>
              <a:t>Mag. </a:t>
            </a:r>
            <a:r>
              <a:rPr kumimoji="0" lang="de-DE" sz="20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Roboto Condensed"/>
                <a:ea typeface="+mn-ea"/>
                <a:cs typeface="+mn-cs"/>
              </a:rPr>
              <a:t>Wolfgang </a:t>
            </a:r>
            <a:r>
              <a:rPr kumimoji="0" lang="de-DE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Roboto Condensed"/>
                <a:ea typeface="+mn-ea"/>
                <a:cs typeface="+mn-cs"/>
              </a:rPr>
              <a:t>Hochgerner (Abt.</a:t>
            </a:r>
            <a:r>
              <a:rPr kumimoji="0" lang="de-DE" sz="2000" b="1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Roboto Condensed"/>
                <a:ea typeface="+mn-ea"/>
                <a:cs typeface="+mn-cs"/>
              </a:rPr>
              <a:t> Wissenschaft u. Forschung)</a:t>
            </a:r>
          </a:p>
          <a:p>
            <a:pPr lvl="0">
              <a:defRPr/>
            </a:pPr>
            <a:r>
              <a:rPr lang="de-DE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Roboto Condensed"/>
                <a:hlinkClick r:id="rId3"/>
              </a:rPr>
              <a:t>NoeBegabungskompass@noel.gv.at</a:t>
            </a:r>
          </a:p>
          <a:p>
            <a:pPr lvl="0">
              <a:defRPr/>
            </a:pPr>
            <a:r>
              <a:rPr lang="de-DE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Roboto Condensed"/>
                <a:hlinkClick r:id="rId3"/>
              </a:rPr>
              <a:t>w</a:t>
            </a:r>
            <a:r>
              <a:rPr lang="de-DE" kern="0" baseline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Roboto Condensed"/>
                <a:hlinkClick r:id="rId3"/>
              </a:rPr>
              <a:t>issenschaft-bildung@noel.gv.at</a:t>
            </a:r>
            <a:r>
              <a:rPr lang="de-DE" kern="0" baseline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Roboto Condensed"/>
              </a:rPr>
              <a:t>	</a:t>
            </a:r>
            <a:endParaRPr kumimoji="0" lang="de-DE" sz="20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Roboto Condensed"/>
              <a:ea typeface="+mn-ea"/>
              <a:cs typeface="+mn-cs"/>
            </a:endParaRPr>
          </a:p>
          <a:p>
            <a:pPr marL="342861" marR="0" lvl="0" indent="-342861" algn="l" defTabSz="914296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Roboto Condensed"/>
                <a:ea typeface="+mn-ea"/>
                <a:cs typeface="+mn-cs"/>
              </a:rPr>
              <a:t>St. Pölten, </a:t>
            </a:r>
            <a:r>
              <a:rPr lang="de-DE" kern="0" noProof="0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Roboto Condensed"/>
              </a:rPr>
              <a:t>1</a:t>
            </a:r>
            <a:r>
              <a:rPr lang="de-DE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Roboto Condensed"/>
              </a:rPr>
              <a:t>8</a:t>
            </a:r>
            <a:r>
              <a:rPr kumimoji="0" lang="de-DE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Roboto Condensed"/>
                <a:ea typeface="+mn-ea"/>
                <a:cs typeface="+mn-cs"/>
              </a:rPr>
              <a:t>. November 2019</a:t>
            </a:r>
            <a:endParaRPr kumimoji="0" lang="en-GB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Roboto Condensed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907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2"/>
          <p:cNvSpPr txBox="1">
            <a:spLocks/>
          </p:cNvSpPr>
          <p:nvPr/>
        </p:nvSpPr>
        <p:spPr>
          <a:xfrm>
            <a:off x="1280592" y="1057294"/>
            <a:ext cx="7920880" cy="5040560"/>
          </a:xfrm>
          <a:prstGeom prst="rect">
            <a:avLst/>
          </a:prstGeom>
        </p:spPr>
        <p:txBody>
          <a:bodyPr lIns="0" tIns="45715" rIns="0" bIns="45715"/>
          <a:lstStyle>
            <a:lvl1pPr marL="0" indent="0" algn="l" defTabSz="914296" rtl="0" eaLnBrk="1" latinLnBrk="0" hangingPunct="1">
              <a:spcBef>
                <a:spcPts val="500"/>
              </a:spcBef>
              <a:spcAft>
                <a:spcPts val="199"/>
              </a:spcAft>
              <a:buFont typeface="Arial" pitchFamily="34" charset="0"/>
              <a:buNone/>
              <a:defRPr sz="2300" kern="1200" baseline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67947" indent="-447625" algn="l" defTabSz="914296" rtl="0" eaLnBrk="1" latinLnBrk="0" hangingPunct="1">
              <a:spcBef>
                <a:spcPts val="500"/>
              </a:spcBef>
              <a:spcAft>
                <a:spcPts val="100"/>
              </a:spcAft>
              <a:buSzPct val="55000"/>
              <a:buFontTx/>
              <a:buBlip>
                <a:blip r:embed="rId2"/>
              </a:buBlip>
              <a:tabLst>
                <a:tab pos="536514" algn="l"/>
              </a:tabLst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5914" indent="-268257" algn="l" defTabSz="914296" rtl="0" eaLnBrk="1" latinLnBrk="0" hangingPunct="1">
              <a:spcBef>
                <a:spcPts val="449"/>
              </a:spcBef>
              <a:spcAft>
                <a:spcPts val="10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7886" indent="-268257" algn="l" defTabSz="914296" rtl="0" eaLnBrk="1" latinLnBrk="0" hangingPunct="1">
              <a:spcBef>
                <a:spcPts val="400"/>
              </a:spcBef>
              <a:spcAft>
                <a:spcPts val="50"/>
              </a:spcAft>
              <a:buSzPct val="100000"/>
              <a:buFont typeface="Arial" panose="020B0604020202020204" pitchFamily="34" charset="0"/>
              <a:buChar char="−"/>
              <a:defRPr sz="16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95852" indent="-253971" algn="l" defTabSz="914296" rtl="0" eaLnBrk="1" latinLnBrk="0" hangingPunct="1">
              <a:spcBef>
                <a:spcPts val="400"/>
              </a:spcBef>
              <a:spcAft>
                <a:spcPts val="50"/>
              </a:spcAft>
              <a:buFont typeface="Symbol" pitchFamily="18" charset="2"/>
              <a:buChar char="-"/>
              <a:defRPr sz="16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314" indent="-228574" algn="l" defTabSz="91429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62" indent="-228574" algn="l" defTabSz="91429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10" indent="-228574" algn="l" defTabSz="91429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58" indent="-228574" algn="l" defTabSz="91429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296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199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de-DE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90000"/>
                  <a:lumOff val="10000"/>
                </a:sysClr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  <a:p>
            <a:pPr marL="342900" marR="0" lvl="0" indent="-342900" algn="l" defTabSz="914296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199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de-DE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NÖ Begabungskompass – Aktueller Stand und Entwicklungsmöglichkeiten</a:t>
            </a:r>
          </a:p>
          <a:p>
            <a:pPr marL="810847" lvl="1" indent="-342900" fontAlgn="auto">
              <a:spcAft>
                <a:spcPts val="199"/>
              </a:spcAft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300" b="1" dirty="0" smtClean="0">
                <a:solidFill>
                  <a:srgbClr val="0070C0"/>
                </a:solidFill>
                <a:latin typeface="Roboto"/>
              </a:rPr>
              <a:t>18+ und Erfahrungen – Ergänzungsmöglichkeiten</a:t>
            </a:r>
            <a:endParaRPr kumimoji="0" lang="de-DE" sz="13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Roboto"/>
            </a:endParaRPr>
          </a:p>
          <a:p>
            <a:pPr marL="342900" marR="0" lvl="0" indent="-342900" algn="l" defTabSz="914296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199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de-DE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Angebote Wissenschaftsvermittlung und </a:t>
            </a:r>
            <a:r>
              <a:rPr kumimoji="0" lang="de-DE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Talenteförderung</a:t>
            </a:r>
            <a:endParaRPr kumimoji="0" lang="de-DE" sz="18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  <a:p>
            <a:pPr marL="342900" lvl="0" indent="-342900" fontAlgn="auto">
              <a:spcBef>
                <a:spcPts val="1800"/>
              </a:spcBef>
              <a:buFont typeface="+mj-lt"/>
              <a:buAutoNum type="arabicPeriod"/>
              <a:defRPr/>
            </a:pPr>
            <a:r>
              <a:rPr lang="de-DE" sz="1800" b="1" dirty="0" smtClean="0">
                <a:solidFill>
                  <a:srgbClr val="0070C0"/>
                </a:solidFill>
                <a:latin typeface="Roboto"/>
              </a:rPr>
              <a:t>Science </a:t>
            </a:r>
            <a:r>
              <a:rPr lang="de-DE" sz="1800" b="1" dirty="0">
                <a:solidFill>
                  <a:srgbClr val="0070C0"/>
                </a:solidFill>
                <a:latin typeface="Roboto"/>
              </a:rPr>
              <a:t>Center Niederösterreich – Infoseite </a:t>
            </a:r>
            <a:r>
              <a:rPr lang="de-DE" sz="1800" b="1" dirty="0" smtClean="0">
                <a:solidFill>
                  <a:srgbClr val="0070C0"/>
                </a:solidFill>
                <a:latin typeface="Roboto"/>
              </a:rPr>
              <a:t>NEU</a:t>
            </a:r>
          </a:p>
          <a:p>
            <a:pPr marL="342900" indent="-342900" fontAlgn="auto">
              <a:spcBef>
                <a:spcPts val="1800"/>
              </a:spcBef>
              <a:buFont typeface="+mj-lt"/>
              <a:buAutoNum type="arabicPeriod"/>
              <a:defRPr/>
            </a:pPr>
            <a:r>
              <a:rPr lang="de-DE" sz="1800" b="1" dirty="0">
                <a:solidFill>
                  <a:srgbClr val="0070C0"/>
                </a:solidFill>
                <a:latin typeface="Roboto"/>
              </a:rPr>
              <a:t>Hochschulstrategie Niederösterreich </a:t>
            </a:r>
            <a:r>
              <a:rPr lang="de-DE" sz="1800" b="1" dirty="0" smtClean="0">
                <a:solidFill>
                  <a:srgbClr val="0070C0"/>
                </a:solidFill>
                <a:latin typeface="Roboto"/>
              </a:rPr>
              <a:t>2025</a:t>
            </a:r>
            <a:endParaRPr lang="de-DE" sz="1800" b="1" dirty="0">
              <a:solidFill>
                <a:srgbClr val="0070C0"/>
              </a:solidFill>
              <a:latin typeface="Roboto"/>
            </a:endParaRPr>
          </a:p>
          <a:p>
            <a:pPr marL="342900" lvl="0" indent="-342900" fontAlgn="auto">
              <a:spcBef>
                <a:spcPts val="1800"/>
              </a:spcBef>
              <a:buFont typeface="+mj-lt"/>
              <a:buAutoNum type="arabicPeriod"/>
              <a:defRPr/>
            </a:pPr>
            <a:r>
              <a:rPr lang="de-DE" sz="1800" b="1" dirty="0">
                <a:solidFill>
                  <a:srgbClr val="0070C0"/>
                </a:solidFill>
                <a:latin typeface="Roboto"/>
              </a:rPr>
              <a:t>Hochschulatlas NÖ – Studieren in </a:t>
            </a:r>
            <a:r>
              <a:rPr lang="de-DE" sz="1800" b="1" dirty="0" smtClean="0">
                <a:solidFill>
                  <a:srgbClr val="0070C0"/>
                </a:solidFill>
                <a:latin typeface="Roboto"/>
              </a:rPr>
              <a:t>Niederösterreich</a:t>
            </a:r>
            <a:endParaRPr kumimoji="0" lang="de-DE" sz="18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  <a:p>
            <a:pPr marL="0" marR="0" lvl="0" indent="0" algn="l" defTabSz="914296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199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AT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90000"/>
                  <a:lumOff val="10000"/>
                </a:sysClr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  <a:p>
            <a:pPr marL="0" marR="0" lvl="0" indent="0" algn="l" defTabSz="914296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199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AT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0000"/>
                    <a:lumOff val="10000"/>
                  </a:sysClr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 </a:t>
            </a:r>
          </a:p>
          <a:p>
            <a:pPr marL="0" marR="0" lvl="0" indent="0" algn="l" defTabSz="914296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199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90000"/>
                  <a:lumOff val="10000"/>
                </a:sysClr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  <a:p>
            <a:pPr marL="0" marR="0" lvl="0" indent="0" algn="l" defTabSz="914296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199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90000"/>
                  <a:lumOff val="10000"/>
                </a:sysClr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632396" y="116632"/>
            <a:ext cx="8568806" cy="1020019"/>
          </a:xfrm>
          <a:prstGeom prst="rect">
            <a:avLst/>
          </a:prstGeom>
        </p:spPr>
        <p:txBody>
          <a:bodyPr vert="horz" lIns="0" tIns="45715" rIns="0" bIns="45715" rtlCol="0" anchor="ctr">
            <a:noAutofit/>
          </a:bodyPr>
          <a:lstStyle>
            <a:lvl1pPr algn="l" defTabSz="914296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2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+mj-cs"/>
              </a:defRPr>
            </a:lvl1pPr>
          </a:lstStyle>
          <a:p>
            <a:pPr marL="0" marR="0" lvl="0" indent="0" algn="ctr" defTabSz="914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smtClean="0">
                <a:ln>
                  <a:noFill/>
                </a:ln>
                <a:solidFill>
                  <a:srgbClr val="587759">
                    <a:lumMod val="50000"/>
                  </a:srgbClr>
                </a:solidFill>
                <a:effectLst/>
                <a:uLnTx/>
                <a:uFillTx/>
                <a:latin typeface="Roboto Condensed" pitchFamily="2" charset="0"/>
                <a:ea typeface="Roboto Condensed" pitchFamily="2" charset="0"/>
                <a:cs typeface="+mj-cs"/>
              </a:rPr>
              <a:t>Inhalt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587759">
                  <a:lumMod val="50000"/>
                </a:srgbClr>
              </a:solidFill>
              <a:effectLst/>
              <a:uLnTx/>
              <a:uFillTx/>
              <a:latin typeface="Roboto Condensed" pitchFamily="2" charset="0"/>
              <a:ea typeface="Roboto Condensed" pitchFamily="2" charset="0"/>
              <a:cs typeface="+mj-cs"/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7001741" y="6356351"/>
            <a:ext cx="2271739" cy="365125"/>
          </a:xfrm>
        </p:spPr>
        <p:txBody>
          <a:bodyPr/>
          <a:lstStyle/>
          <a:p>
            <a:fld id="{4FAB73BC-B049-4115-A692-8D63A059BFB8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229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8F2AF1E7-E578-49A1-BC75-1C969814F794}"/>
              </a:ext>
            </a:extLst>
          </p:cNvPr>
          <p:cNvSpPr txBox="1">
            <a:spLocks/>
          </p:cNvSpPr>
          <p:nvPr/>
        </p:nvSpPr>
        <p:spPr>
          <a:xfrm>
            <a:off x="547562" y="-149719"/>
            <a:ext cx="8568806" cy="1020019"/>
          </a:xfrm>
          <a:prstGeom prst="rect">
            <a:avLst/>
          </a:prstGeom>
        </p:spPr>
        <p:txBody>
          <a:bodyPr/>
          <a:lstStyle>
            <a:lvl1pPr algn="l" defTabSz="914296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2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de-AT" dirty="0"/>
              <a:t/>
            </a:r>
            <a:br>
              <a:rPr lang="de-AT" dirty="0"/>
            </a:br>
            <a:r>
              <a:rPr lang="de-AT" dirty="0" smtClean="0"/>
              <a:t>1. NÖ Begabungskompass</a:t>
            </a:r>
            <a:endParaRPr lang="de-DE" dirty="0"/>
          </a:p>
        </p:txBody>
      </p:sp>
      <p:sp>
        <p:nvSpPr>
          <p:cNvPr id="5" name="Inhaltsplatzhalter 6">
            <a:extLst>
              <a:ext uri="{FF2B5EF4-FFF2-40B4-BE49-F238E27FC236}">
                <a16:creationId xmlns:a16="http://schemas.microsoft.com/office/drawing/2014/main" id="{9260EFAC-B7C7-4CFC-9835-897FA095D64E}"/>
              </a:ext>
            </a:extLst>
          </p:cNvPr>
          <p:cNvSpPr txBox="1">
            <a:spLocks/>
          </p:cNvSpPr>
          <p:nvPr/>
        </p:nvSpPr>
        <p:spPr>
          <a:xfrm>
            <a:off x="632396" y="1196752"/>
            <a:ext cx="8569076" cy="5040560"/>
          </a:xfrm>
          <a:prstGeom prst="rect">
            <a:avLst/>
          </a:prstGeom>
        </p:spPr>
        <p:txBody>
          <a:bodyPr/>
          <a:lstStyle>
            <a:lvl1pPr marL="185738" indent="-185738" algn="l" defTabSz="742950" rtl="0" eaLnBrk="1" latinLnBrk="0" hangingPunct="1">
              <a:lnSpc>
                <a:spcPct val="90000"/>
              </a:lnSpc>
              <a:spcBef>
                <a:spcPts val="813"/>
              </a:spcBef>
              <a:buSzPct val="80000"/>
              <a:buFont typeface="Arial" pitchFamily="34" charset="0"/>
              <a:buChar char="•"/>
              <a:defRPr sz="22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SzPct val="80000"/>
              <a:buFont typeface="Arial" pitchFamily="34" charset="0"/>
              <a:buChar char="•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86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SzPct val="80000"/>
              <a:buFont typeface="Arial" pitchFamily="34" charset="0"/>
              <a:buChar char="•"/>
              <a:defRPr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1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SzPct val="80000"/>
              <a:buFont typeface="Arial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16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SzPct val="80000"/>
              <a:buFont typeface="Arial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3113" indent="-185738" algn="l" defTabSz="7429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88" indent="-185738" algn="l" defTabSz="7429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6063" indent="-185738" algn="l" defTabSz="7429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538" indent="-185738" algn="l" defTabSz="7429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de-AT" sz="1600" b="1" dirty="0" smtClean="0">
                <a:solidFill>
                  <a:srgbClr val="0070C0"/>
                </a:solidFill>
              </a:rPr>
              <a:t>Neuer  Aufbau seit </a:t>
            </a:r>
            <a:r>
              <a:rPr lang="de-AT" sz="1600" b="1" dirty="0">
                <a:solidFill>
                  <a:srgbClr val="0070C0"/>
                </a:solidFill>
              </a:rPr>
              <a:t>2018 </a:t>
            </a:r>
          </a:p>
          <a:p>
            <a:pPr marL="0" indent="0" fontAlgn="auto">
              <a:spcAft>
                <a:spcPts val="0"/>
              </a:spcAft>
              <a:buNone/>
            </a:pPr>
            <a:endParaRPr lang="de-DE" sz="1600" b="1" dirty="0" smtClean="0">
              <a:solidFill>
                <a:srgbClr val="0070C0"/>
              </a:solidFill>
            </a:endParaRPr>
          </a:p>
          <a:p>
            <a:pPr marL="0" indent="0" fontAlgn="auto">
              <a:spcAft>
                <a:spcPts val="0"/>
              </a:spcAft>
              <a:buNone/>
            </a:pPr>
            <a:r>
              <a:rPr lang="de-DE" sz="1600" b="1" dirty="0" smtClean="0">
                <a:solidFill>
                  <a:srgbClr val="0070C0"/>
                </a:solidFill>
              </a:rPr>
              <a:t>2 Teile: </a:t>
            </a:r>
            <a:r>
              <a:rPr lang="de-DE" sz="1600" b="1" dirty="0" err="1" smtClean="0">
                <a:solidFill>
                  <a:srgbClr val="0070C0"/>
                </a:solidFill>
              </a:rPr>
              <a:t>Talentetag</a:t>
            </a:r>
            <a:r>
              <a:rPr lang="de-DE" sz="1600" b="1" dirty="0" smtClean="0">
                <a:solidFill>
                  <a:srgbClr val="0070C0"/>
                </a:solidFill>
              </a:rPr>
              <a:t> – Beratungsgespräch: </a:t>
            </a:r>
            <a:br>
              <a:rPr lang="de-DE" sz="1600" b="1" dirty="0" smtClean="0">
                <a:solidFill>
                  <a:srgbClr val="0070C0"/>
                </a:solidFill>
              </a:rPr>
            </a:br>
            <a:r>
              <a:rPr lang="de-DE" sz="1600" dirty="0" smtClean="0">
                <a:solidFill>
                  <a:srgbClr val="0070C0"/>
                </a:solidFill>
              </a:rPr>
              <a:t>Kostenloses Angebot für SchülerInnen der 7. Schulstufen </a:t>
            </a:r>
            <a:r>
              <a:rPr lang="de-DE" sz="1600" b="1" dirty="0" smtClean="0">
                <a:solidFill>
                  <a:srgbClr val="0070C0"/>
                </a:solidFill>
              </a:rPr>
              <a:t/>
            </a:r>
            <a:br>
              <a:rPr lang="de-DE" sz="1600" b="1" dirty="0" smtClean="0">
                <a:solidFill>
                  <a:srgbClr val="0070C0"/>
                </a:solidFill>
              </a:rPr>
            </a:br>
            <a:r>
              <a:rPr lang="de-DE" sz="1600" b="1" dirty="0" smtClean="0">
                <a:solidFill>
                  <a:srgbClr val="0070C0"/>
                </a:solidFill>
              </a:rPr>
              <a:t>(jährlich rund 12.500 SchülerInnen; 96% der MS; 52% der AHS)</a:t>
            </a:r>
            <a:endParaRPr lang="de-DE" sz="1600" b="1" dirty="0">
              <a:solidFill>
                <a:srgbClr val="0070C0"/>
              </a:solidFill>
            </a:endParaRPr>
          </a:p>
          <a:p>
            <a:pPr marL="400050" indent="-400050" fontAlgn="auto">
              <a:spcAft>
                <a:spcPts val="0"/>
              </a:spcAft>
              <a:buFont typeface="+mj-lt"/>
              <a:buAutoNum type="romanUcPeriod"/>
            </a:pPr>
            <a:r>
              <a:rPr lang="de-DE" sz="1600" b="1" dirty="0" err="1" smtClean="0">
                <a:solidFill>
                  <a:srgbClr val="0070C0"/>
                </a:solidFill>
              </a:rPr>
              <a:t>Talentetag</a:t>
            </a:r>
            <a:r>
              <a:rPr lang="de-DE" sz="1600" b="1" dirty="0" smtClean="0">
                <a:solidFill>
                  <a:srgbClr val="0070C0"/>
                </a:solidFill>
              </a:rPr>
              <a:t>:</a:t>
            </a:r>
          </a:p>
          <a:p>
            <a:pPr marL="771525" lvl="1" indent="-400050" fontAlgn="auto">
              <a:spcAft>
                <a:spcPts val="0"/>
              </a:spcAft>
              <a:buFont typeface="+mj-lt"/>
              <a:buAutoNum type="arabicParenR"/>
            </a:pPr>
            <a:r>
              <a:rPr lang="de-DE" sz="1275" b="1" dirty="0" smtClean="0">
                <a:solidFill>
                  <a:srgbClr val="0070C0"/>
                </a:solidFill>
              </a:rPr>
              <a:t>Talente </a:t>
            </a:r>
            <a:r>
              <a:rPr lang="de-DE" sz="1275" b="1" dirty="0">
                <a:solidFill>
                  <a:srgbClr val="0070C0"/>
                </a:solidFill>
              </a:rPr>
              <a:t>Check Testung:</a:t>
            </a:r>
            <a:r>
              <a:rPr lang="de-DE" sz="1275" dirty="0">
                <a:solidFill>
                  <a:srgbClr val="0070C0"/>
                </a:solidFill>
              </a:rPr>
              <a:t> Kognitive Fähigkeiten werden mit Hilfe des PCs getestet. Inhaltlich sind das die </a:t>
            </a:r>
            <a:r>
              <a:rPr lang="de-DE" sz="1275" b="1" dirty="0">
                <a:solidFill>
                  <a:srgbClr val="0070C0"/>
                </a:solidFill>
              </a:rPr>
              <a:t>räumliche Vorstellung, das logisch analytische Verständnis, das Leseverständnis, verbale Fähigkeiten und das Merkvermögen</a:t>
            </a:r>
            <a:r>
              <a:rPr lang="de-DE" sz="1275" dirty="0">
                <a:solidFill>
                  <a:srgbClr val="0070C0"/>
                </a:solidFill>
              </a:rPr>
              <a:t>. </a:t>
            </a:r>
          </a:p>
          <a:p>
            <a:pPr marL="771525" lvl="1" indent="-400050" fontAlgn="auto">
              <a:spcAft>
                <a:spcPts val="0"/>
              </a:spcAft>
              <a:buFont typeface="+mj-lt"/>
              <a:buAutoNum type="arabicParenR"/>
            </a:pPr>
            <a:r>
              <a:rPr lang="de-DE" sz="1275" b="1" dirty="0" smtClean="0">
                <a:solidFill>
                  <a:srgbClr val="0070C0"/>
                </a:solidFill>
              </a:rPr>
              <a:t>Potenzialanalyse</a:t>
            </a:r>
            <a:r>
              <a:rPr lang="de-DE" sz="1275" b="1" dirty="0">
                <a:solidFill>
                  <a:srgbClr val="0070C0"/>
                </a:solidFill>
              </a:rPr>
              <a:t>: </a:t>
            </a:r>
            <a:r>
              <a:rPr lang="de-DE" sz="1275" dirty="0">
                <a:solidFill>
                  <a:srgbClr val="0070C0"/>
                </a:solidFill>
              </a:rPr>
              <a:t>In Teststudios </a:t>
            </a:r>
            <a:r>
              <a:rPr lang="de-DE" sz="1275" dirty="0" smtClean="0">
                <a:solidFill>
                  <a:srgbClr val="0070C0"/>
                </a:solidFill>
              </a:rPr>
              <a:t>werden </a:t>
            </a:r>
            <a:r>
              <a:rPr lang="de-DE" sz="1275" dirty="0" err="1">
                <a:solidFill>
                  <a:srgbClr val="0070C0"/>
                </a:solidFill>
              </a:rPr>
              <a:t>insb</a:t>
            </a:r>
            <a:r>
              <a:rPr lang="de-DE" sz="1275" dirty="0">
                <a:solidFill>
                  <a:srgbClr val="0070C0"/>
                </a:solidFill>
              </a:rPr>
              <a:t> handwerklich-technisches Verständnis, physikalisch naturwissenschaftliches Verständnis, Kreativität, Informationsverarbeitung, Reaktion, Arm- und Handgeschicklichkeit, Rechtschreibung, Rechenfertigkeiten erhoben.</a:t>
            </a:r>
          </a:p>
          <a:p>
            <a:pPr marL="771525" lvl="1" indent="-400050" fontAlgn="auto">
              <a:spcAft>
                <a:spcPts val="0"/>
              </a:spcAft>
              <a:buFont typeface="+mj-lt"/>
              <a:buAutoNum type="arabicParenR"/>
            </a:pPr>
            <a:r>
              <a:rPr lang="de-DE" sz="1275" b="1" dirty="0" smtClean="0">
                <a:solidFill>
                  <a:srgbClr val="0070C0"/>
                </a:solidFill>
              </a:rPr>
              <a:t>Neigungs-</a:t>
            </a:r>
            <a:r>
              <a:rPr lang="de-DE" sz="1275" b="1" dirty="0">
                <a:solidFill>
                  <a:srgbClr val="0070C0"/>
                </a:solidFill>
              </a:rPr>
              <a:t>, Interessens- und Persönlichkeitsverfahren: </a:t>
            </a:r>
            <a:r>
              <a:rPr lang="de-DE" sz="1275" dirty="0">
                <a:solidFill>
                  <a:srgbClr val="0070C0"/>
                </a:solidFill>
              </a:rPr>
              <a:t>Diese Bereiche werden am PC abgefragt</a:t>
            </a:r>
          </a:p>
          <a:p>
            <a:pPr marL="771525" lvl="1" indent="-400050" fontAlgn="auto">
              <a:spcAft>
                <a:spcPts val="0"/>
              </a:spcAft>
              <a:buFont typeface="+mj-lt"/>
              <a:buAutoNum type="arabicParenR"/>
            </a:pPr>
            <a:r>
              <a:rPr lang="de-DE" sz="1275" b="1" dirty="0" smtClean="0">
                <a:solidFill>
                  <a:srgbClr val="0070C0"/>
                </a:solidFill>
              </a:rPr>
              <a:t>Berufsorientierung </a:t>
            </a:r>
            <a:r>
              <a:rPr lang="de-DE" sz="1275" b="1" dirty="0">
                <a:solidFill>
                  <a:srgbClr val="0070C0"/>
                </a:solidFill>
              </a:rPr>
              <a:t>- Plus:</a:t>
            </a:r>
            <a:r>
              <a:rPr lang="de-DE" sz="1275" dirty="0">
                <a:solidFill>
                  <a:srgbClr val="0070C0"/>
                </a:solidFill>
              </a:rPr>
              <a:t> In Workshop Charakter werden je nach Wissensstand der Schüler/innen Spezialmodule ergänzend zum BO Unterricht der jeweiligen Schule frei </a:t>
            </a:r>
            <a:r>
              <a:rPr lang="de-DE" sz="1275" dirty="0" smtClean="0">
                <a:solidFill>
                  <a:srgbClr val="0070C0"/>
                </a:solidFill>
              </a:rPr>
              <a:t>wählbar</a:t>
            </a:r>
          </a:p>
          <a:p>
            <a:pPr marL="400050" indent="-400050" fontAlgn="auto">
              <a:spcAft>
                <a:spcPts val="0"/>
              </a:spcAft>
              <a:buFont typeface="+mj-lt"/>
              <a:buAutoNum type="romanUcPeriod"/>
            </a:pPr>
            <a:r>
              <a:rPr lang="de-DE" sz="1600" b="1" dirty="0" smtClean="0">
                <a:solidFill>
                  <a:srgbClr val="0070C0"/>
                </a:solidFill>
              </a:rPr>
              <a:t>Beratungsgespräch </a:t>
            </a:r>
            <a:r>
              <a:rPr lang="de-DE" sz="1600" dirty="0" smtClean="0">
                <a:solidFill>
                  <a:srgbClr val="0070C0"/>
                </a:solidFill>
              </a:rPr>
              <a:t>an Schulen für Schüler + Erziehungsberechtigte</a:t>
            </a:r>
            <a:endParaRPr lang="de-DE" sz="1600" dirty="0">
              <a:solidFill>
                <a:srgbClr val="0070C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339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8F2AF1E7-E578-49A1-BC75-1C969814F794}"/>
              </a:ext>
            </a:extLst>
          </p:cNvPr>
          <p:cNvSpPr txBox="1">
            <a:spLocks/>
          </p:cNvSpPr>
          <p:nvPr/>
        </p:nvSpPr>
        <p:spPr>
          <a:xfrm>
            <a:off x="547562" y="-149719"/>
            <a:ext cx="8568806" cy="1020019"/>
          </a:xfrm>
          <a:prstGeom prst="rect">
            <a:avLst/>
          </a:prstGeom>
        </p:spPr>
        <p:txBody>
          <a:bodyPr/>
          <a:lstStyle>
            <a:lvl1pPr algn="l" defTabSz="914296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2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de-AT" dirty="0"/>
              <a:t/>
            </a:r>
            <a:br>
              <a:rPr lang="de-AT" dirty="0"/>
            </a:br>
            <a:r>
              <a:rPr lang="de-AT" dirty="0"/>
              <a:t>2. </a:t>
            </a:r>
            <a:r>
              <a:rPr lang="de-AT" dirty="0" smtClean="0"/>
              <a:t>Wissenschaftsvermittlung und </a:t>
            </a:r>
            <a:r>
              <a:rPr lang="de-AT" dirty="0" err="1" smtClean="0"/>
              <a:t>Talenteförderung</a:t>
            </a:r>
            <a:endParaRPr lang="de-DE" dirty="0"/>
          </a:p>
        </p:txBody>
      </p:sp>
      <p:sp>
        <p:nvSpPr>
          <p:cNvPr id="5" name="Inhaltsplatzhalter 6">
            <a:extLst>
              <a:ext uri="{FF2B5EF4-FFF2-40B4-BE49-F238E27FC236}">
                <a16:creationId xmlns:a16="http://schemas.microsoft.com/office/drawing/2014/main" id="{9260EFAC-B7C7-4CFC-9835-897FA095D64E}"/>
              </a:ext>
            </a:extLst>
          </p:cNvPr>
          <p:cNvSpPr txBox="1">
            <a:spLocks/>
          </p:cNvSpPr>
          <p:nvPr/>
        </p:nvSpPr>
        <p:spPr>
          <a:xfrm>
            <a:off x="632396" y="1196752"/>
            <a:ext cx="8569076" cy="5040560"/>
          </a:xfrm>
          <a:prstGeom prst="rect">
            <a:avLst/>
          </a:prstGeom>
        </p:spPr>
        <p:txBody>
          <a:bodyPr/>
          <a:lstStyle>
            <a:lvl1pPr marL="185738" indent="-185738" algn="l" defTabSz="742950" rtl="0" eaLnBrk="1" latinLnBrk="0" hangingPunct="1">
              <a:lnSpc>
                <a:spcPct val="90000"/>
              </a:lnSpc>
              <a:spcBef>
                <a:spcPts val="813"/>
              </a:spcBef>
              <a:buSzPct val="80000"/>
              <a:buFont typeface="Arial" pitchFamily="34" charset="0"/>
              <a:buChar char="•"/>
              <a:defRPr sz="22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SzPct val="80000"/>
              <a:buFont typeface="Arial" pitchFamily="34" charset="0"/>
              <a:buChar char="•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86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SzPct val="80000"/>
              <a:buFont typeface="Arial" pitchFamily="34" charset="0"/>
              <a:buChar char="•"/>
              <a:defRPr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1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SzPct val="80000"/>
              <a:buFont typeface="Arial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16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SzPct val="80000"/>
              <a:buFont typeface="Arial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3113" indent="-185738" algn="l" defTabSz="7429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88" indent="-185738" algn="l" defTabSz="7429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6063" indent="-185738" algn="l" defTabSz="7429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538" indent="-185738" algn="l" defTabSz="7429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de-DE" sz="2000" b="1" dirty="0" smtClean="0">
                <a:solidFill>
                  <a:srgbClr val="0070C0"/>
                </a:solidFill>
              </a:rPr>
              <a:t>Überblick:</a:t>
            </a:r>
            <a:br>
              <a:rPr lang="de-DE" sz="2000" b="1" dirty="0" smtClean="0">
                <a:solidFill>
                  <a:srgbClr val="0070C0"/>
                </a:solidFill>
              </a:rPr>
            </a:br>
            <a:endParaRPr lang="de-DE" sz="2000" b="1" dirty="0" smtClean="0">
              <a:solidFill>
                <a:srgbClr val="0070C0"/>
              </a:solidFill>
            </a:endParaRPr>
          </a:p>
          <a:p>
            <a:pPr marL="400050" indent="-400050" fontAlgn="auto">
              <a:spcAft>
                <a:spcPts val="0"/>
              </a:spcAft>
              <a:buFont typeface="+mj-lt"/>
              <a:buAutoNum type="romanUcPeriod"/>
            </a:pPr>
            <a:r>
              <a:rPr lang="de-DE" sz="1600" b="1" dirty="0" smtClean="0">
                <a:solidFill>
                  <a:srgbClr val="0070C0"/>
                </a:solidFill>
              </a:rPr>
              <a:t>Science Fair: </a:t>
            </a:r>
            <a:r>
              <a:rPr lang="de-DE" sz="1600" dirty="0" smtClean="0">
                <a:solidFill>
                  <a:srgbClr val="0070C0"/>
                </a:solidFill>
              </a:rPr>
              <a:t>Wissenschaftsprojekte: 14-19-jährige SchülerInnen; </a:t>
            </a:r>
            <a:br>
              <a:rPr lang="de-DE" sz="1600" dirty="0" smtClean="0">
                <a:solidFill>
                  <a:srgbClr val="0070C0"/>
                </a:solidFill>
              </a:rPr>
            </a:br>
            <a:r>
              <a:rPr lang="de-DE" sz="1600" dirty="0" smtClean="0">
                <a:solidFill>
                  <a:srgbClr val="0070C0"/>
                </a:solidFill>
              </a:rPr>
              <a:t>kostenlos (inkl. Betreuung; Material; Buskosten)</a:t>
            </a:r>
          </a:p>
          <a:p>
            <a:pPr marL="400050" indent="-400050" fontAlgn="auto">
              <a:spcAft>
                <a:spcPts val="0"/>
              </a:spcAft>
              <a:buFont typeface="+mj-lt"/>
              <a:buAutoNum type="romanUcPeriod"/>
            </a:pPr>
            <a:r>
              <a:rPr lang="de-AT" sz="1600" b="1" dirty="0" smtClean="0">
                <a:solidFill>
                  <a:srgbClr val="0070C0"/>
                </a:solidFill>
              </a:rPr>
              <a:t>Science School: </a:t>
            </a:r>
            <a:r>
              <a:rPr lang="de-AT" sz="1600" dirty="0" smtClean="0">
                <a:solidFill>
                  <a:srgbClr val="0070C0"/>
                </a:solidFill>
              </a:rPr>
              <a:t>„betreutes Experimentieren“ an Schulen außerhalb des Unterrichts für </a:t>
            </a:r>
            <a:r>
              <a:rPr lang="de-DE" sz="1600" dirty="0" smtClean="0">
                <a:solidFill>
                  <a:srgbClr val="0070C0"/>
                </a:solidFill>
              </a:rPr>
              <a:t>5-13-jährige </a:t>
            </a:r>
            <a:r>
              <a:rPr lang="de-DE" sz="1600" dirty="0">
                <a:solidFill>
                  <a:srgbClr val="0070C0"/>
                </a:solidFill>
              </a:rPr>
              <a:t>SchülerInnen (Volksschulen und </a:t>
            </a:r>
            <a:r>
              <a:rPr lang="de-DE" sz="1600" dirty="0" smtClean="0">
                <a:solidFill>
                  <a:srgbClr val="0070C0"/>
                </a:solidFill>
              </a:rPr>
              <a:t>AHS-Unterstufen/NMS) € 95,-- pro Semester</a:t>
            </a:r>
            <a:endParaRPr lang="de-AT" sz="1600" dirty="0" smtClean="0">
              <a:solidFill>
                <a:srgbClr val="0070C0"/>
              </a:solidFill>
            </a:endParaRPr>
          </a:p>
          <a:p>
            <a:pPr marL="400050" indent="-400050" fontAlgn="auto">
              <a:spcAft>
                <a:spcPts val="0"/>
              </a:spcAft>
              <a:buFont typeface="+mj-lt"/>
              <a:buAutoNum type="romanUcPeriod"/>
            </a:pPr>
            <a:r>
              <a:rPr lang="de-AT" sz="1600" b="1" dirty="0" smtClean="0">
                <a:solidFill>
                  <a:srgbClr val="0070C0"/>
                </a:solidFill>
              </a:rPr>
              <a:t>Science </a:t>
            </a:r>
            <a:r>
              <a:rPr lang="de-AT" sz="1600" b="1" dirty="0" err="1" smtClean="0">
                <a:solidFill>
                  <a:srgbClr val="0070C0"/>
                </a:solidFill>
              </a:rPr>
              <a:t>goes</a:t>
            </a:r>
            <a:r>
              <a:rPr lang="de-AT" sz="1600" b="1" dirty="0" smtClean="0">
                <a:solidFill>
                  <a:srgbClr val="0070C0"/>
                </a:solidFill>
              </a:rPr>
              <a:t> School:</a:t>
            </a:r>
            <a:r>
              <a:rPr lang="de-AT" sz="1600" dirty="0" smtClean="0">
                <a:solidFill>
                  <a:srgbClr val="0070C0"/>
                </a:solidFill>
              </a:rPr>
              <a:t> Vorträge von WissenschafterInnen an AHS (Oberstufen) – NFB: Buchungs- und Themenplattform; kostenlos</a:t>
            </a:r>
          </a:p>
          <a:p>
            <a:pPr marL="400050" indent="-400050" fontAlgn="auto">
              <a:spcAft>
                <a:spcPts val="0"/>
              </a:spcAft>
              <a:buFont typeface="+mj-lt"/>
              <a:buAutoNum type="romanUcPeriod"/>
            </a:pPr>
            <a:r>
              <a:rPr lang="de-DE" sz="1600" b="1" dirty="0" smtClean="0">
                <a:solidFill>
                  <a:srgbClr val="0070C0"/>
                </a:solidFill>
              </a:rPr>
              <a:t>Science Academy: 5 Lehrgänge </a:t>
            </a:r>
            <a:r>
              <a:rPr lang="de-DE" sz="1600" dirty="0" smtClean="0">
                <a:solidFill>
                  <a:srgbClr val="0070C0"/>
                </a:solidFill>
              </a:rPr>
              <a:t>(Biotechnologie, Geschichte, Medien, Smart World, Weltraum); 4 Semester; SchülerInnen ab 14 Jahren; € 60,- pro Semester</a:t>
            </a:r>
          </a:p>
          <a:p>
            <a:pPr marL="400050" indent="-400050" fontAlgn="auto">
              <a:spcAft>
                <a:spcPts val="0"/>
              </a:spcAft>
              <a:buFont typeface="+mj-lt"/>
              <a:buAutoNum type="romanUcPeriod"/>
            </a:pPr>
            <a:r>
              <a:rPr lang="de-DE" sz="1600" dirty="0" smtClean="0">
                <a:solidFill>
                  <a:srgbClr val="0070C0"/>
                </a:solidFill>
              </a:rPr>
              <a:t>[In Erarbeitung: </a:t>
            </a:r>
            <a:r>
              <a:rPr lang="de-DE" sz="1600" dirty="0" smtClean="0">
                <a:solidFill>
                  <a:srgbClr val="0070C0"/>
                </a:solidFill>
              </a:rPr>
              <a:t>Gebündelte Infoseite zu Wissenschaftsthemen des Landes] </a:t>
            </a:r>
            <a:br>
              <a:rPr lang="de-DE" sz="1600" dirty="0" smtClean="0">
                <a:solidFill>
                  <a:srgbClr val="0070C0"/>
                </a:solidFill>
              </a:rPr>
            </a:br>
            <a:r>
              <a:rPr lang="de-DE" sz="1600" dirty="0" smtClean="0">
                <a:solidFill>
                  <a:srgbClr val="0070C0"/>
                </a:solidFill>
              </a:rPr>
              <a:t>Start</a:t>
            </a:r>
            <a:r>
              <a:rPr lang="de-DE" sz="1600" dirty="0" smtClean="0">
                <a:solidFill>
                  <a:srgbClr val="0070C0"/>
                </a:solidFill>
              </a:rPr>
              <a:t>: Frühjahr 2020</a:t>
            </a:r>
          </a:p>
          <a:p>
            <a:pPr marL="400050" indent="-400050" fontAlgn="auto">
              <a:spcAft>
                <a:spcPts val="0"/>
              </a:spcAft>
              <a:buFont typeface="+mj-lt"/>
              <a:buAutoNum type="romanUcPeriod"/>
            </a:pPr>
            <a:r>
              <a:rPr lang="de-DE" sz="1600" dirty="0" smtClean="0">
                <a:solidFill>
                  <a:srgbClr val="0070C0"/>
                </a:solidFill>
              </a:rPr>
              <a:t>[In Planung: </a:t>
            </a:r>
            <a:r>
              <a:rPr lang="de-DE" sz="1600" b="1" dirty="0" smtClean="0">
                <a:solidFill>
                  <a:srgbClr val="0070C0"/>
                </a:solidFill>
              </a:rPr>
              <a:t>Kleinförderungen </a:t>
            </a:r>
            <a:r>
              <a:rPr lang="de-DE" sz="1600" dirty="0" smtClean="0">
                <a:solidFill>
                  <a:srgbClr val="0070C0"/>
                </a:solidFill>
              </a:rPr>
              <a:t>für Wissenschaftsprojekte an Schulen]</a:t>
            </a:r>
            <a:endParaRPr lang="de-AT" sz="1600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</a:pPr>
            <a:endParaRPr lang="de-AT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924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 1">
            <a:extLst>
              <a:ext uri="{FF2B5EF4-FFF2-40B4-BE49-F238E27FC236}">
                <a16:creationId xmlns:a16="http://schemas.microsoft.com/office/drawing/2014/main" id="{8F2AF1E7-E578-49A1-BC75-1C969814F794}"/>
              </a:ext>
            </a:extLst>
          </p:cNvPr>
          <p:cNvSpPr txBox="1">
            <a:spLocks/>
          </p:cNvSpPr>
          <p:nvPr/>
        </p:nvSpPr>
        <p:spPr>
          <a:xfrm>
            <a:off x="547562" y="-149719"/>
            <a:ext cx="8568806" cy="1020019"/>
          </a:xfrm>
          <a:prstGeom prst="rect">
            <a:avLst/>
          </a:prstGeom>
        </p:spPr>
        <p:txBody>
          <a:bodyPr/>
          <a:lstStyle>
            <a:lvl1pPr algn="l" defTabSz="914296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2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de-AT" dirty="0"/>
              <a:t/>
            </a:r>
            <a:br>
              <a:rPr lang="de-AT" dirty="0"/>
            </a:br>
            <a:r>
              <a:rPr lang="de-AT" dirty="0" smtClean="0"/>
              <a:t>3. Hochschulstrategie NÖ 2025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001740" y="6356351"/>
            <a:ext cx="2343747" cy="365125"/>
          </a:xfrm>
        </p:spPr>
        <p:txBody>
          <a:bodyPr/>
          <a:lstStyle/>
          <a:p>
            <a:fld id="{4FAB73BC-B049-4115-A692-8D63A059BFB8}" type="slidenum">
              <a:rPr lang="de-DE" smtClean="0"/>
              <a:t>5</a:t>
            </a:fld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632" y="773271"/>
            <a:ext cx="6764287" cy="6084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45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nhaltsplatzhalter 2" descr="Vertikale Bildliste" title="Smart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5352839"/>
              </p:ext>
            </p:extLst>
          </p:nvPr>
        </p:nvGraphicFramePr>
        <p:xfrm>
          <a:off x="123753" y="1453936"/>
          <a:ext cx="9106838" cy="4761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itel 1">
            <a:extLst>
              <a:ext uri="{FF2B5EF4-FFF2-40B4-BE49-F238E27FC236}">
                <a16:creationId xmlns:a16="http://schemas.microsoft.com/office/drawing/2014/main" id="{3848FCA3-CB86-4353-9105-1166F8D718C7}"/>
              </a:ext>
            </a:extLst>
          </p:cNvPr>
          <p:cNvSpPr txBox="1">
            <a:spLocks/>
          </p:cNvSpPr>
          <p:nvPr/>
        </p:nvSpPr>
        <p:spPr>
          <a:xfrm>
            <a:off x="523964" y="39934"/>
            <a:ext cx="8568806" cy="772743"/>
          </a:xfrm>
          <a:prstGeom prst="rect">
            <a:avLst/>
          </a:prstGeom>
        </p:spPr>
        <p:txBody>
          <a:bodyPr vert="horz" lIns="0" tIns="45715" rIns="0" bIns="45715" rtlCol="0" anchor="ctr">
            <a:noAutofit/>
          </a:bodyPr>
          <a:lstStyle>
            <a:lvl1pPr algn="l" defTabSz="914296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2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+mj-cs"/>
              </a:defRPr>
            </a:lvl1pPr>
          </a:lstStyle>
          <a:p>
            <a:pPr marL="0" marR="0" lvl="0" indent="0" algn="l" defTabSz="914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87759">
                    <a:lumMod val="50000"/>
                  </a:srgbClr>
                </a:solidFill>
                <a:effectLst/>
                <a:uLnTx/>
                <a:uFillTx/>
                <a:latin typeface="Roboto Condensed" pitchFamily="2" charset="0"/>
                <a:ea typeface="Roboto Condensed" pitchFamily="2" charset="0"/>
                <a:cs typeface="+mj-cs"/>
              </a:rPr>
              <a:t/>
            </a:r>
            <a:br>
              <a:rPr kumimoji="0" lang="de-A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87759">
                    <a:lumMod val="50000"/>
                  </a:srgbClr>
                </a:solidFill>
                <a:effectLst/>
                <a:uLnTx/>
                <a:uFillTx/>
                <a:latin typeface="Roboto Condensed" pitchFamily="2" charset="0"/>
                <a:ea typeface="Roboto Condensed" pitchFamily="2" charset="0"/>
                <a:cs typeface="+mj-cs"/>
              </a:rPr>
            </a:br>
            <a:r>
              <a:rPr kumimoji="0" lang="de-A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87759">
                    <a:lumMod val="50000"/>
                  </a:srgbClr>
                </a:solidFill>
                <a:effectLst/>
                <a:uLnTx/>
                <a:uFillTx/>
                <a:latin typeface="Roboto Condensed" pitchFamily="2" charset="0"/>
                <a:ea typeface="Roboto Condensed" pitchFamily="2" charset="0"/>
                <a:cs typeface="+mj-cs"/>
              </a:rPr>
              <a:t>3. Stoßrichtung 1</a:t>
            </a:r>
            <a:r>
              <a:rPr kumimoji="0" lang="de-AT" sz="2400" b="1" i="0" u="none" strike="noStrike" kern="1200" cap="none" spc="0" normalizeH="0" noProof="0" dirty="0" smtClean="0">
                <a:ln>
                  <a:noFill/>
                </a:ln>
                <a:solidFill>
                  <a:srgbClr val="587759">
                    <a:lumMod val="50000"/>
                  </a:srgbClr>
                </a:solidFill>
                <a:effectLst/>
                <a:uLnTx/>
                <a:uFillTx/>
                <a:latin typeface="Roboto Condensed" pitchFamily="2" charset="0"/>
                <a:ea typeface="Roboto Condensed" pitchFamily="2" charset="0"/>
                <a:cs typeface="+mj-cs"/>
              </a:rPr>
              <a:t> – </a:t>
            </a:r>
            <a:r>
              <a:rPr kumimoji="0" lang="de-A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87759">
                    <a:lumMod val="50000"/>
                  </a:srgbClr>
                </a:solidFill>
                <a:effectLst/>
                <a:uLnTx/>
                <a:uFillTx/>
                <a:latin typeface="Roboto Condensed" pitchFamily="2" charset="0"/>
                <a:ea typeface="Roboto Condensed" pitchFamily="2" charset="0"/>
                <a:cs typeface="+mj-cs"/>
              </a:rPr>
              <a:t>Studienangebot</a:t>
            </a:r>
            <a:r>
              <a:rPr kumimoji="0" lang="de-AT" sz="2400" b="1" i="0" u="none" strike="noStrike" kern="1200" cap="none" spc="0" normalizeH="0" noProof="0" dirty="0" smtClean="0">
                <a:ln>
                  <a:noFill/>
                </a:ln>
                <a:solidFill>
                  <a:srgbClr val="587759">
                    <a:lumMod val="50000"/>
                  </a:srgbClr>
                </a:solidFill>
                <a:effectLst/>
                <a:uLnTx/>
                <a:uFillTx/>
                <a:latin typeface="Roboto Condensed" pitchFamily="2" charset="0"/>
                <a:ea typeface="Roboto Condensed" pitchFamily="2" charset="0"/>
                <a:cs typeface="+mj-cs"/>
              </a:rPr>
              <a:t> erweitern und Studierbarkeit erhöhen</a:t>
            </a:r>
            <a:br>
              <a:rPr kumimoji="0" lang="de-AT" sz="2400" b="1" i="0" u="none" strike="noStrike" kern="1200" cap="none" spc="0" normalizeH="0" noProof="0" dirty="0" smtClean="0">
                <a:ln>
                  <a:noFill/>
                </a:ln>
                <a:solidFill>
                  <a:srgbClr val="587759">
                    <a:lumMod val="50000"/>
                  </a:srgbClr>
                </a:solidFill>
                <a:effectLst/>
                <a:uLnTx/>
                <a:uFillTx/>
                <a:latin typeface="Roboto Condensed" pitchFamily="2" charset="0"/>
                <a:ea typeface="Roboto Condensed" pitchFamily="2" charset="0"/>
                <a:cs typeface="+mj-cs"/>
              </a:rPr>
            </a:b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587759">
                  <a:lumMod val="50000"/>
                </a:srgbClr>
              </a:solidFill>
              <a:effectLst/>
              <a:uLnTx/>
              <a:uFillTx/>
              <a:latin typeface="Roboto Condensed" pitchFamily="2" charset="0"/>
              <a:ea typeface="Roboto Condensed" pitchFamily="2" charset="0"/>
              <a:cs typeface="+mj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de-DE" smtClean="0"/>
              <a:t>6</a:t>
            </a:fld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523964" y="1196752"/>
            <a:ext cx="856880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de-DE" sz="1800" dirty="0" smtClean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1800" dirty="0" smtClean="0">
                <a:solidFill>
                  <a:srgbClr val="0070C0"/>
                </a:solidFill>
              </a:rPr>
              <a:t>Anreize </a:t>
            </a:r>
            <a:r>
              <a:rPr lang="de-DE" sz="1800" dirty="0">
                <a:solidFill>
                  <a:srgbClr val="0070C0"/>
                </a:solidFill>
              </a:rPr>
              <a:t>zur Entwicklung </a:t>
            </a:r>
            <a:r>
              <a:rPr lang="de-DE" sz="1800" b="1" dirty="0">
                <a:solidFill>
                  <a:srgbClr val="0070C0"/>
                </a:solidFill>
              </a:rPr>
              <a:t>innovativer regional abgestimmter </a:t>
            </a:r>
            <a:r>
              <a:rPr lang="de-DE" sz="1800" b="1" dirty="0" smtClean="0">
                <a:solidFill>
                  <a:srgbClr val="0070C0"/>
                </a:solidFill>
              </a:rPr>
              <a:t>Weiterbildungsformate </a:t>
            </a:r>
            <a:r>
              <a:rPr lang="de-DE" sz="1800" dirty="0" smtClean="0">
                <a:solidFill>
                  <a:srgbClr val="0070C0"/>
                </a:solidFill>
              </a:rPr>
              <a:t/>
            </a:r>
            <a:br>
              <a:rPr lang="de-DE" sz="1800" dirty="0" smtClean="0">
                <a:solidFill>
                  <a:srgbClr val="0070C0"/>
                </a:solidFill>
              </a:rPr>
            </a:br>
            <a:r>
              <a:rPr lang="de-DE" sz="1800" dirty="0" smtClean="0">
                <a:solidFill>
                  <a:srgbClr val="0070C0"/>
                </a:solidFill>
              </a:rPr>
              <a:t>z.B.: Wirtschaft einer Region benötigt maßgeschneiderte berufsbegleitend angebotene Um- oder Weiterqualifizierungen</a:t>
            </a:r>
          </a:p>
          <a:p>
            <a:endParaRPr lang="de-DE" sz="1800" dirty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1800" dirty="0">
                <a:solidFill>
                  <a:srgbClr val="0070C0"/>
                </a:solidFill>
              </a:rPr>
              <a:t>Erleichterung von </a:t>
            </a:r>
            <a:r>
              <a:rPr lang="de-DE" sz="1800" b="1" dirty="0">
                <a:solidFill>
                  <a:srgbClr val="0070C0"/>
                </a:solidFill>
              </a:rPr>
              <a:t>Studieneinstieg und Übergängen </a:t>
            </a:r>
            <a:r>
              <a:rPr lang="de-DE" sz="1800" dirty="0">
                <a:solidFill>
                  <a:srgbClr val="0070C0"/>
                </a:solidFill>
              </a:rPr>
              <a:t>durch </a:t>
            </a:r>
            <a:r>
              <a:rPr lang="de-DE" sz="1800" b="1" dirty="0" smtClean="0">
                <a:solidFill>
                  <a:srgbClr val="0070C0"/>
                </a:solidFill>
              </a:rPr>
              <a:t>Einstiegskurse </a:t>
            </a:r>
            <a:r>
              <a:rPr lang="de-DE" sz="1800" dirty="0" smtClean="0">
                <a:solidFill>
                  <a:srgbClr val="0070C0"/>
                </a:solidFill>
              </a:rPr>
              <a:t>für </a:t>
            </a:r>
            <a:r>
              <a:rPr lang="de-DE" sz="1800" dirty="0">
                <a:solidFill>
                  <a:srgbClr val="0070C0"/>
                </a:solidFill>
              </a:rPr>
              <a:t>Studierende ohne klassische </a:t>
            </a:r>
            <a:r>
              <a:rPr lang="de-DE" sz="1800" dirty="0" smtClean="0">
                <a:solidFill>
                  <a:srgbClr val="0070C0"/>
                </a:solidFill>
              </a:rPr>
              <a:t>Matura </a:t>
            </a:r>
            <a:br>
              <a:rPr lang="de-DE" sz="1800" dirty="0" smtClean="0">
                <a:solidFill>
                  <a:srgbClr val="0070C0"/>
                </a:solidFill>
              </a:rPr>
            </a:br>
            <a:r>
              <a:rPr lang="de-DE" sz="1800" dirty="0" smtClean="0">
                <a:solidFill>
                  <a:srgbClr val="0070C0"/>
                </a:solidFill>
              </a:rPr>
              <a:t>oder durch spezielle </a:t>
            </a:r>
            <a:r>
              <a:rPr lang="de-DE" sz="1800" b="1" dirty="0" smtClean="0">
                <a:solidFill>
                  <a:srgbClr val="0070C0"/>
                </a:solidFill>
              </a:rPr>
              <a:t>Brückenkurse </a:t>
            </a:r>
            <a:r>
              <a:rPr lang="de-DE" sz="1800" dirty="0" smtClean="0">
                <a:solidFill>
                  <a:srgbClr val="0070C0"/>
                </a:solidFill>
              </a:rPr>
              <a:t>zur </a:t>
            </a:r>
            <a:r>
              <a:rPr lang="de-DE" sz="1800" dirty="0">
                <a:solidFill>
                  <a:srgbClr val="0070C0"/>
                </a:solidFill>
              </a:rPr>
              <a:t>Erleichterung des </a:t>
            </a:r>
            <a:r>
              <a:rPr lang="de-DE" sz="1800" dirty="0" smtClean="0">
                <a:solidFill>
                  <a:srgbClr val="0070C0"/>
                </a:solidFill>
              </a:rPr>
              <a:t>Um- oder Einstiegs </a:t>
            </a:r>
            <a:r>
              <a:rPr lang="de-DE" sz="1800" dirty="0">
                <a:solidFill>
                  <a:srgbClr val="0070C0"/>
                </a:solidFill>
              </a:rPr>
              <a:t>in MINT Fächer</a:t>
            </a:r>
          </a:p>
          <a:p>
            <a:endParaRPr lang="de-DE" sz="1800" dirty="0" smtClean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1800" dirty="0" smtClean="0">
                <a:solidFill>
                  <a:srgbClr val="0070C0"/>
                </a:solidFill>
              </a:rPr>
              <a:t>Maßnahmenpaket </a:t>
            </a:r>
            <a:r>
              <a:rPr lang="de-DE" sz="1800" b="1" dirty="0" smtClean="0">
                <a:solidFill>
                  <a:srgbClr val="0070C0"/>
                </a:solidFill>
              </a:rPr>
              <a:t>Medizin/Gesundheit </a:t>
            </a:r>
            <a:r>
              <a:rPr lang="de-DE" sz="1800" b="1" dirty="0">
                <a:solidFill>
                  <a:srgbClr val="0070C0"/>
                </a:solidFill>
              </a:rPr>
              <a:t>Niederösterreich: </a:t>
            </a:r>
            <a:r>
              <a:rPr lang="de-DE" sz="1800" dirty="0" smtClean="0">
                <a:solidFill>
                  <a:srgbClr val="0070C0"/>
                </a:solidFill>
              </a:rPr>
              <a:t/>
            </a:r>
            <a:br>
              <a:rPr lang="de-DE" sz="1800" dirty="0" smtClean="0">
                <a:solidFill>
                  <a:srgbClr val="0070C0"/>
                </a:solidFill>
              </a:rPr>
            </a:br>
            <a:r>
              <a:rPr lang="de-DE" sz="1800" b="1" dirty="0" smtClean="0">
                <a:solidFill>
                  <a:srgbClr val="0070C0"/>
                </a:solidFill>
              </a:rPr>
              <a:t>Stipendien</a:t>
            </a:r>
            <a:r>
              <a:rPr lang="de-DE" sz="1800" b="1" dirty="0">
                <a:solidFill>
                  <a:srgbClr val="0070C0"/>
                </a:solidFill>
              </a:rPr>
              <a:t>,</a:t>
            </a:r>
            <a:r>
              <a:rPr lang="de-DE" sz="1800" dirty="0">
                <a:solidFill>
                  <a:srgbClr val="0070C0"/>
                </a:solidFill>
              </a:rPr>
              <a:t> </a:t>
            </a:r>
            <a:r>
              <a:rPr lang="de-DE" sz="1800" dirty="0" smtClean="0">
                <a:solidFill>
                  <a:srgbClr val="0070C0"/>
                </a:solidFill>
              </a:rPr>
              <a:t>sonstige Unterstützung </a:t>
            </a:r>
            <a:r>
              <a:rPr lang="de-DE" sz="1800" dirty="0">
                <a:solidFill>
                  <a:srgbClr val="0070C0"/>
                </a:solidFill>
              </a:rPr>
              <a:t>für Studierende in besonders benötigten Medizin-Fächern: z.B. </a:t>
            </a:r>
            <a:r>
              <a:rPr lang="de-DE" sz="1800" dirty="0" smtClean="0">
                <a:solidFill>
                  <a:srgbClr val="0070C0"/>
                </a:solidFill>
              </a:rPr>
              <a:t>Allgemeinmedizin </a:t>
            </a:r>
            <a:br>
              <a:rPr lang="de-DE" sz="1800" dirty="0" smtClean="0">
                <a:solidFill>
                  <a:srgbClr val="0070C0"/>
                </a:solidFill>
              </a:rPr>
            </a:br>
            <a:r>
              <a:rPr lang="de-DE" sz="1800" dirty="0" smtClean="0">
                <a:solidFill>
                  <a:srgbClr val="0070C0"/>
                </a:solidFill>
              </a:rPr>
              <a:t>bei </a:t>
            </a:r>
            <a:r>
              <a:rPr lang="de-DE" sz="1800" b="1" dirty="0" smtClean="0">
                <a:solidFill>
                  <a:srgbClr val="0070C0"/>
                </a:solidFill>
              </a:rPr>
              <a:t>beruflicher Tätigkeit (z.B. „Landarzt“) in Niederösterreich</a:t>
            </a:r>
            <a:endParaRPr lang="de-DE" sz="1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55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nhaltsplatzhalter 2" descr="Vertikale Bildliste" title="SmartArt"/>
          <p:cNvGraphicFramePr>
            <a:graphicFrameLocks/>
          </p:cNvGraphicFramePr>
          <p:nvPr>
            <p:extLst/>
          </p:nvPr>
        </p:nvGraphicFramePr>
        <p:xfrm>
          <a:off x="123753" y="1453936"/>
          <a:ext cx="9106838" cy="4761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itel 1">
            <a:extLst>
              <a:ext uri="{FF2B5EF4-FFF2-40B4-BE49-F238E27FC236}">
                <a16:creationId xmlns:a16="http://schemas.microsoft.com/office/drawing/2014/main" id="{3848FCA3-CB86-4353-9105-1166F8D718C7}"/>
              </a:ext>
            </a:extLst>
          </p:cNvPr>
          <p:cNvSpPr txBox="1">
            <a:spLocks/>
          </p:cNvSpPr>
          <p:nvPr/>
        </p:nvSpPr>
        <p:spPr>
          <a:xfrm>
            <a:off x="523964" y="39934"/>
            <a:ext cx="8568806" cy="772743"/>
          </a:xfrm>
          <a:prstGeom prst="rect">
            <a:avLst/>
          </a:prstGeom>
        </p:spPr>
        <p:txBody>
          <a:bodyPr vert="horz" lIns="0" tIns="45715" rIns="0" bIns="45715" rtlCol="0" anchor="ctr">
            <a:noAutofit/>
          </a:bodyPr>
          <a:lstStyle>
            <a:lvl1pPr algn="l" defTabSz="914296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2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+mj-cs"/>
              </a:defRPr>
            </a:lvl1pPr>
          </a:lstStyle>
          <a:p>
            <a:pPr marL="0" marR="0" lvl="0" indent="0" algn="l" defTabSz="914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87759">
                    <a:lumMod val="50000"/>
                  </a:srgbClr>
                </a:solidFill>
                <a:effectLst/>
                <a:uLnTx/>
                <a:uFillTx/>
                <a:latin typeface="Roboto Condensed" pitchFamily="2" charset="0"/>
                <a:ea typeface="Roboto Condensed" pitchFamily="2" charset="0"/>
                <a:cs typeface="+mj-cs"/>
              </a:rPr>
              <a:t/>
            </a:r>
            <a:br>
              <a:rPr kumimoji="0" lang="de-A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87759">
                    <a:lumMod val="50000"/>
                  </a:srgbClr>
                </a:solidFill>
                <a:effectLst/>
                <a:uLnTx/>
                <a:uFillTx/>
                <a:latin typeface="Roboto Condensed" pitchFamily="2" charset="0"/>
                <a:ea typeface="Roboto Condensed" pitchFamily="2" charset="0"/>
                <a:cs typeface="+mj-cs"/>
              </a:rPr>
            </a:br>
            <a:r>
              <a:rPr kumimoji="0" lang="de-A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87759">
                    <a:lumMod val="50000"/>
                  </a:srgbClr>
                </a:solidFill>
                <a:effectLst/>
                <a:uLnTx/>
                <a:uFillTx/>
                <a:latin typeface="Roboto Condensed" pitchFamily="2" charset="0"/>
                <a:ea typeface="Roboto Condensed" pitchFamily="2" charset="0"/>
                <a:cs typeface="+mj-cs"/>
              </a:rPr>
              <a:t>3. Stoßrichtung 2</a:t>
            </a:r>
            <a:r>
              <a:rPr kumimoji="0" lang="de-AT" sz="2400" b="1" i="0" u="none" strike="noStrike" kern="1200" cap="none" spc="0" normalizeH="0" noProof="0" dirty="0" smtClean="0">
                <a:ln>
                  <a:noFill/>
                </a:ln>
                <a:solidFill>
                  <a:srgbClr val="587759">
                    <a:lumMod val="50000"/>
                  </a:srgbClr>
                </a:solidFill>
                <a:effectLst/>
                <a:uLnTx/>
                <a:uFillTx/>
                <a:latin typeface="Roboto Condensed" pitchFamily="2" charset="0"/>
                <a:ea typeface="Roboto Condensed" pitchFamily="2" charset="0"/>
                <a:cs typeface="+mj-cs"/>
              </a:rPr>
              <a:t> – </a:t>
            </a:r>
            <a:r>
              <a:rPr kumimoji="0" lang="de-A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87759">
                    <a:lumMod val="50000"/>
                  </a:srgbClr>
                </a:solidFill>
                <a:effectLst/>
                <a:uLnTx/>
                <a:uFillTx/>
                <a:latin typeface="Roboto Condensed" pitchFamily="2" charset="0"/>
                <a:ea typeface="Roboto Condensed" pitchFamily="2" charset="0"/>
                <a:cs typeface="+mj-cs"/>
              </a:rPr>
              <a:t>Ausbau von Forschung und Unterstützung des wissenschaftlichen Nachwuchses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587759">
                  <a:lumMod val="50000"/>
                </a:srgbClr>
              </a:solidFill>
              <a:effectLst/>
              <a:uLnTx/>
              <a:uFillTx/>
              <a:latin typeface="Roboto Condensed" pitchFamily="2" charset="0"/>
              <a:ea typeface="Roboto Condensed" pitchFamily="2" charset="0"/>
              <a:cs typeface="+mj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de-DE" smtClean="0"/>
              <a:t>7</a:t>
            </a:fld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523964" y="1196752"/>
            <a:ext cx="856880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1800" dirty="0" smtClean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1800" dirty="0" smtClean="0">
                <a:solidFill>
                  <a:srgbClr val="0070C0"/>
                </a:solidFill>
              </a:rPr>
              <a:t>Förderung </a:t>
            </a:r>
            <a:r>
              <a:rPr lang="de-DE" sz="1800" dirty="0">
                <a:solidFill>
                  <a:srgbClr val="0070C0"/>
                </a:solidFill>
              </a:rPr>
              <a:t>von </a:t>
            </a:r>
            <a:r>
              <a:rPr lang="de-DE" sz="1800" b="1" dirty="0">
                <a:solidFill>
                  <a:srgbClr val="0070C0"/>
                </a:solidFill>
              </a:rPr>
              <a:t>Stiftungsprofessuren und Kompetenzteams </a:t>
            </a:r>
            <a:r>
              <a:rPr lang="de-DE" sz="1800" dirty="0">
                <a:solidFill>
                  <a:srgbClr val="0070C0"/>
                </a:solidFill>
              </a:rPr>
              <a:t>(insbesondere </a:t>
            </a:r>
            <a:r>
              <a:rPr lang="de-DE" sz="1800" dirty="0" smtClean="0">
                <a:solidFill>
                  <a:srgbClr val="0070C0"/>
                </a:solidFill>
              </a:rPr>
              <a:t>auch an Fachhochschulen). </a:t>
            </a:r>
            <a:r>
              <a:rPr lang="de-DE" sz="1800" dirty="0">
                <a:solidFill>
                  <a:srgbClr val="0070C0"/>
                </a:solidFill>
              </a:rPr>
              <a:t>Diese </a:t>
            </a:r>
            <a:r>
              <a:rPr lang="de-DE" sz="1800" dirty="0" smtClean="0">
                <a:solidFill>
                  <a:srgbClr val="0070C0"/>
                </a:solidFill>
              </a:rPr>
              <a:t>werden kompetitiv </a:t>
            </a:r>
            <a:r>
              <a:rPr lang="de-DE" sz="1800" dirty="0">
                <a:solidFill>
                  <a:srgbClr val="0070C0"/>
                </a:solidFill>
              </a:rPr>
              <a:t>oder im Rahmen von objektiven Bewerbungsverfahren </a:t>
            </a:r>
            <a:r>
              <a:rPr lang="de-DE" sz="1800" dirty="0" smtClean="0">
                <a:solidFill>
                  <a:srgbClr val="0070C0"/>
                </a:solidFill>
              </a:rPr>
              <a:t>ausgeschrieben </a:t>
            </a:r>
          </a:p>
          <a:p>
            <a:endParaRPr lang="de-DE" sz="1800" dirty="0" smtClean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1800" dirty="0">
                <a:solidFill>
                  <a:srgbClr val="0070C0"/>
                </a:solidFill>
              </a:rPr>
              <a:t>Gezielter Aufbau von </a:t>
            </a:r>
            <a:r>
              <a:rPr lang="de-DE" sz="1800" b="1" dirty="0">
                <a:solidFill>
                  <a:srgbClr val="0070C0"/>
                </a:solidFill>
              </a:rPr>
              <a:t>Serviceleistungen und Informationsangeboten </a:t>
            </a:r>
            <a:r>
              <a:rPr lang="de-DE" sz="1800" dirty="0">
                <a:solidFill>
                  <a:srgbClr val="0070C0"/>
                </a:solidFill>
              </a:rPr>
              <a:t>des Landes zur effizienten Nutzung  nationaler und internationaler </a:t>
            </a:r>
            <a:r>
              <a:rPr lang="de-DE" sz="1800" dirty="0" smtClean="0">
                <a:solidFill>
                  <a:srgbClr val="0070C0"/>
                </a:solidFill>
              </a:rPr>
              <a:t>Forschungsförderprogramme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000" dirty="0"/>
          </a:p>
          <a:p>
            <a:r>
              <a:rPr lang="de-DE" sz="2000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32059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nhaltsplatzhalter 2" descr="Vertikale Bildliste" title="SmartArt"/>
          <p:cNvGraphicFramePr>
            <a:graphicFrameLocks/>
          </p:cNvGraphicFramePr>
          <p:nvPr>
            <p:extLst/>
          </p:nvPr>
        </p:nvGraphicFramePr>
        <p:xfrm>
          <a:off x="123753" y="1453936"/>
          <a:ext cx="9106838" cy="4761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itel 1">
            <a:extLst>
              <a:ext uri="{FF2B5EF4-FFF2-40B4-BE49-F238E27FC236}">
                <a16:creationId xmlns:a16="http://schemas.microsoft.com/office/drawing/2014/main" id="{3848FCA3-CB86-4353-9105-1166F8D718C7}"/>
              </a:ext>
            </a:extLst>
          </p:cNvPr>
          <p:cNvSpPr txBox="1">
            <a:spLocks/>
          </p:cNvSpPr>
          <p:nvPr/>
        </p:nvSpPr>
        <p:spPr>
          <a:xfrm>
            <a:off x="523964" y="39934"/>
            <a:ext cx="8568806" cy="772743"/>
          </a:xfrm>
          <a:prstGeom prst="rect">
            <a:avLst/>
          </a:prstGeom>
        </p:spPr>
        <p:txBody>
          <a:bodyPr vert="horz" lIns="0" tIns="45715" rIns="0" bIns="45715" rtlCol="0" anchor="ctr">
            <a:noAutofit/>
          </a:bodyPr>
          <a:lstStyle>
            <a:lvl1pPr algn="l" defTabSz="914296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2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defRPr/>
            </a:pPr>
            <a:r>
              <a:rPr kumimoji="0" lang="de-A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87759">
                    <a:lumMod val="50000"/>
                  </a:srgbClr>
                </a:solidFill>
                <a:effectLst/>
                <a:uLnTx/>
                <a:uFillTx/>
                <a:latin typeface="Roboto Condensed" pitchFamily="2" charset="0"/>
                <a:ea typeface="Roboto Condensed" pitchFamily="2" charset="0"/>
                <a:cs typeface="+mj-cs"/>
              </a:rPr>
              <a:t/>
            </a:r>
            <a:br>
              <a:rPr kumimoji="0" lang="de-A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87759">
                    <a:lumMod val="50000"/>
                  </a:srgbClr>
                </a:solidFill>
                <a:effectLst/>
                <a:uLnTx/>
                <a:uFillTx/>
                <a:latin typeface="Roboto Condensed" pitchFamily="2" charset="0"/>
                <a:ea typeface="Roboto Condensed" pitchFamily="2" charset="0"/>
                <a:cs typeface="+mj-cs"/>
              </a:rPr>
            </a:br>
            <a:r>
              <a:rPr kumimoji="0" lang="de-A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87759">
                    <a:lumMod val="50000"/>
                  </a:srgbClr>
                </a:solidFill>
                <a:effectLst/>
                <a:uLnTx/>
                <a:uFillTx/>
                <a:latin typeface="Roboto Condensed" pitchFamily="2" charset="0"/>
                <a:ea typeface="Roboto Condensed" pitchFamily="2" charset="0"/>
                <a:cs typeface="+mj-cs"/>
              </a:rPr>
              <a:t>3. Stoßrichtung 3</a:t>
            </a:r>
            <a:r>
              <a:rPr kumimoji="0" lang="de-AT" sz="2400" b="1" i="0" u="none" strike="noStrike" kern="1200" cap="none" spc="0" normalizeH="0" noProof="0" dirty="0" smtClean="0">
                <a:ln>
                  <a:noFill/>
                </a:ln>
                <a:solidFill>
                  <a:srgbClr val="587759">
                    <a:lumMod val="50000"/>
                  </a:srgbClr>
                </a:solidFill>
                <a:effectLst/>
                <a:uLnTx/>
                <a:uFillTx/>
                <a:latin typeface="Roboto Condensed" pitchFamily="2" charset="0"/>
                <a:ea typeface="Roboto Condensed" pitchFamily="2" charset="0"/>
                <a:cs typeface="+mj-cs"/>
              </a:rPr>
              <a:t> – </a:t>
            </a:r>
            <a:r>
              <a:rPr lang="de-DE" sz="2400" dirty="0">
                <a:solidFill>
                  <a:srgbClr val="587759">
                    <a:lumMod val="50000"/>
                  </a:srgbClr>
                </a:solidFill>
              </a:rPr>
              <a:t>Zusammenwirken von Bildung, Wirtschaft und Gesellschaft forcieren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587759">
                  <a:lumMod val="50000"/>
                </a:srgbClr>
              </a:solidFill>
              <a:effectLst/>
              <a:uLnTx/>
              <a:uFillTx/>
              <a:latin typeface="Roboto Condensed" pitchFamily="2" charset="0"/>
              <a:ea typeface="Roboto Condensed" pitchFamily="2" charset="0"/>
              <a:cs typeface="+mj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de-DE" smtClean="0"/>
              <a:t>8</a:t>
            </a:fld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523964" y="1196752"/>
            <a:ext cx="856880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de-DE" sz="1800" dirty="0" smtClean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1800" dirty="0" smtClean="0">
                <a:solidFill>
                  <a:srgbClr val="0070C0"/>
                </a:solidFill>
              </a:rPr>
              <a:t>Unterstützung </a:t>
            </a:r>
            <a:r>
              <a:rPr lang="de-DE" sz="1800" dirty="0">
                <a:solidFill>
                  <a:srgbClr val="0070C0"/>
                </a:solidFill>
              </a:rPr>
              <a:t>der Entwicklung und Umsetzung von </a:t>
            </a:r>
            <a:r>
              <a:rPr lang="de-DE" sz="1800" b="1" dirty="0">
                <a:solidFill>
                  <a:srgbClr val="0070C0"/>
                </a:solidFill>
              </a:rPr>
              <a:t>Third-Mission-Aktivitäten der Hochschulen</a:t>
            </a:r>
            <a:r>
              <a:rPr lang="de-DE" sz="1800" dirty="0">
                <a:solidFill>
                  <a:srgbClr val="0070C0"/>
                </a:solidFill>
              </a:rPr>
              <a:t>: Maßnahmen zur Verbesserung der Sichtbarkeit </a:t>
            </a:r>
            <a:r>
              <a:rPr lang="de-DE" sz="1800" dirty="0" smtClean="0">
                <a:solidFill>
                  <a:srgbClr val="0070C0"/>
                </a:solidFill>
              </a:rPr>
              <a:t>und Greifbarkeit von </a:t>
            </a:r>
            <a:r>
              <a:rPr lang="de-DE" sz="1800" dirty="0">
                <a:solidFill>
                  <a:srgbClr val="0070C0"/>
                </a:solidFill>
              </a:rPr>
              <a:t>Wissenschaft und Forschung für die breite </a:t>
            </a:r>
            <a:r>
              <a:rPr lang="de-DE" sz="1800" dirty="0" smtClean="0">
                <a:solidFill>
                  <a:srgbClr val="0070C0"/>
                </a:solidFill>
              </a:rPr>
              <a:t>Öffentlichkeit (</a:t>
            </a:r>
            <a:r>
              <a:rPr lang="de-DE" sz="1800" b="1" dirty="0" smtClean="0">
                <a:solidFill>
                  <a:srgbClr val="0070C0"/>
                </a:solidFill>
              </a:rPr>
              <a:t>Junge Unis, </a:t>
            </a:r>
            <a:r>
              <a:rPr lang="de-DE" sz="1800" dirty="0" smtClean="0">
                <a:solidFill>
                  <a:srgbClr val="0070C0"/>
                </a:solidFill>
              </a:rPr>
              <a:t>Lange Nacht der Forschung, Forschungsfest)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1800" dirty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1800" dirty="0" smtClean="0">
                <a:solidFill>
                  <a:srgbClr val="0070C0"/>
                </a:solidFill>
              </a:rPr>
              <a:t>Unterstützung </a:t>
            </a:r>
            <a:r>
              <a:rPr lang="de-DE" sz="1800" dirty="0">
                <a:solidFill>
                  <a:srgbClr val="0070C0"/>
                </a:solidFill>
              </a:rPr>
              <a:t>von </a:t>
            </a:r>
            <a:r>
              <a:rPr lang="de-DE" sz="1800" b="1" dirty="0">
                <a:solidFill>
                  <a:srgbClr val="0070C0"/>
                </a:solidFill>
              </a:rPr>
              <a:t>Kooperationen zwischen Schulen und Hochschulen </a:t>
            </a:r>
            <a:r>
              <a:rPr lang="de-DE" sz="1800" dirty="0">
                <a:solidFill>
                  <a:srgbClr val="0070C0"/>
                </a:solidFill>
              </a:rPr>
              <a:t>sowie Entwicklung spezifischer Angebote der </a:t>
            </a:r>
            <a:r>
              <a:rPr lang="de-DE" sz="1800" dirty="0" smtClean="0">
                <a:solidFill>
                  <a:srgbClr val="0070C0"/>
                </a:solidFill>
              </a:rPr>
              <a:t>Wissenschaftsvermittlung für Interessierte SchülerInnen (Science Fair, </a:t>
            </a:r>
            <a:r>
              <a:rPr lang="de-DE" sz="1800" b="1" dirty="0" smtClean="0">
                <a:solidFill>
                  <a:srgbClr val="0070C0"/>
                </a:solidFill>
              </a:rPr>
              <a:t>Science Academy</a:t>
            </a:r>
            <a:r>
              <a:rPr lang="de-DE" sz="1800" dirty="0" smtClean="0">
                <a:solidFill>
                  <a:srgbClr val="0070C0"/>
                </a:solidFill>
              </a:rPr>
              <a:t>); Übergangsangebote (insb. Technik)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1800" dirty="0" smtClean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1800" dirty="0" smtClean="0">
                <a:solidFill>
                  <a:srgbClr val="0070C0"/>
                </a:solidFill>
              </a:rPr>
              <a:t>Themenbörse, Unterstützungs- und Abstimmungsmöglichkeit </a:t>
            </a:r>
            <a:br>
              <a:rPr lang="de-DE" sz="1800" dirty="0" smtClean="0">
                <a:solidFill>
                  <a:srgbClr val="0070C0"/>
                </a:solidFill>
              </a:rPr>
            </a:br>
            <a:r>
              <a:rPr lang="de-DE" sz="1800" dirty="0" smtClean="0">
                <a:solidFill>
                  <a:srgbClr val="0070C0"/>
                </a:solidFill>
              </a:rPr>
              <a:t>für </a:t>
            </a:r>
            <a:r>
              <a:rPr lang="de-DE" sz="1800" b="1" dirty="0" smtClean="0">
                <a:solidFill>
                  <a:srgbClr val="0070C0"/>
                </a:solidFill>
              </a:rPr>
              <a:t>(vor-) wissenschaftliche Abschlussarbeiten </a:t>
            </a:r>
            <a:br>
              <a:rPr lang="de-DE" sz="1800" b="1" dirty="0" smtClean="0">
                <a:solidFill>
                  <a:srgbClr val="0070C0"/>
                </a:solidFill>
              </a:rPr>
            </a:br>
            <a:r>
              <a:rPr lang="de-DE" sz="1800" dirty="0" smtClean="0">
                <a:solidFill>
                  <a:srgbClr val="0070C0"/>
                </a:solidFill>
              </a:rPr>
              <a:t>(Themen von/für NÖ Regionen, Unternehmen)</a:t>
            </a:r>
            <a:endParaRPr lang="de-DE" sz="1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42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v-prasentationCC_Format_standard">
  <a:themeElements>
    <a:clrScheme name="convelop-mix">
      <a:dk1>
        <a:sysClr val="windowText" lastClr="000000"/>
      </a:dk1>
      <a:lt1>
        <a:sysClr val="window" lastClr="FFFFFF"/>
      </a:lt1>
      <a:dk2>
        <a:srgbClr val="587759"/>
      </a:dk2>
      <a:lt2>
        <a:srgbClr val="EFEFEF"/>
      </a:lt2>
      <a:accent1>
        <a:srgbClr val="587759"/>
      </a:accent1>
      <a:accent2>
        <a:srgbClr val="B00000"/>
      </a:accent2>
      <a:accent3>
        <a:srgbClr val="DCDCDC"/>
      </a:accent3>
      <a:accent4>
        <a:srgbClr val="96B197"/>
      </a:accent4>
      <a:accent5>
        <a:srgbClr val="FF9D3B"/>
      </a:accent5>
      <a:accent6>
        <a:srgbClr val="3B84BB"/>
      </a:accent6>
      <a:hlink>
        <a:srgbClr val="000000"/>
      </a:hlink>
      <a:folHlink>
        <a:srgbClr val="000000"/>
      </a:folHlink>
    </a:clrScheme>
    <a:fontScheme name="convelop-Roboto-ppt-xls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solidFill>
            <a:schemeClr val="tx2"/>
          </a:solidFill>
        </a:ln>
      </a:spPr>
      <a:bodyPr rot="0" spcFirstLastPara="0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58775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sz="2800" b="0" i="0" u="none" strike="noStrike" cap="none" normalizeH="0" baseline="0" smtClean="0">
            <a:ln>
              <a:noFill/>
            </a:ln>
            <a:solidFill>
              <a:srgbClr val="587759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dirty="0" smtClean="0">
            <a:solidFill>
              <a:schemeClr val="tx2"/>
            </a:solidFill>
            <a:latin typeface="+mn-lt"/>
          </a:defRPr>
        </a:defPPr>
      </a:lstStyle>
    </a:txDef>
  </a:objectDefaults>
  <a:extraClrSchemeLst>
    <a:extraClrScheme>
      <a:clrScheme name="convelop_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lop_vorl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lop_vorl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lop_vorl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lop_vorl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lop_vorl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lop_vorl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lop_vorl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lop_vorl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lop_vorl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lop_vorl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lop_vorl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lop_vorlag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87759"/>
        </a:accent1>
        <a:accent2>
          <a:srgbClr val="AFAFAF"/>
        </a:accent2>
        <a:accent3>
          <a:srgbClr val="FFFFFF"/>
        </a:accent3>
        <a:accent4>
          <a:srgbClr val="000000"/>
        </a:accent4>
        <a:accent5>
          <a:srgbClr val="B4BDB5"/>
        </a:accent5>
        <a:accent6>
          <a:srgbClr val="9E9E9E"/>
        </a:accent6>
        <a:hlink>
          <a:srgbClr val="9BAD9B"/>
        </a:hlink>
        <a:folHlink>
          <a:srgbClr val="CFCF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lop_vorlag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87759"/>
        </a:accent1>
        <a:accent2>
          <a:srgbClr val="AFAFAF"/>
        </a:accent2>
        <a:accent3>
          <a:srgbClr val="FFFFFF"/>
        </a:accent3>
        <a:accent4>
          <a:srgbClr val="000000"/>
        </a:accent4>
        <a:accent5>
          <a:srgbClr val="B4BDB5"/>
        </a:accent5>
        <a:accent6>
          <a:srgbClr val="9E9E9E"/>
        </a:accent6>
        <a:hlink>
          <a:srgbClr val="587759"/>
        </a:hlink>
        <a:folHlink>
          <a:srgbClr val="5877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convelop-mix1">
      <a:dk1>
        <a:sysClr val="windowText" lastClr="000000"/>
      </a:dk1>
      <a:lt1>
        <a:sysClr val="window" lastClr="FFFFFF"/>
      </a:lt1>
      <a:dk2>
        <a:srgbClr val="587759"/>
      </a:dk2>
      <a:lt2>
        <a:srgbClr val="EFEFEF"/>
      </a:lt2>
      <a:accent1>
        <a:srgbClr val="587759"/>
      </a:accent1>
      <a:accent2>
        <a:srgbClr val="B00000"/>
      </a:accent2>
      <a:accent3>
        <a:srgbClr val="DCDCDC"/>
      </a:accent3>
      <a:accent4>
        <a:srgbClr val="96B197"/>
      </a:accent4>
      <a:accent5>
        <a:srgbClr val="FFC800"/>
      </a:accent5>
      <a:accent6>
        <a:srgbClr val="3B84BB"/>
      </a:accent6>
      <a:hlink>
        <a:srgbClr val="000000"/>
      </a:hlink>
      <a:folHlink>
        <a:srgbClr val="000000"/>
      </a:folHlink>
    </a:clrScheme>
    <a:fontScheme name="convelop-Roboto-ppt-xls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 w="1905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000" dirty="0" err="1" smtClean="0">
            <a:solidFill>
              <a:schemeClr val="accent1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000" dirty="0" err="1" smtClean="0">
            <a:solidFill>
              <a:schemeClr val="tx1">
                <a:lumMod val="75000"/>
                <a:lumOff val="25000"/>
              </a:schemeClr>
            </a:solidFill>
            <a:latin typeface="+mn-lt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convelop Ende">
  <a:themeElements>
    <a:clrScheme name="Benutzerdefiniert 4">
      <a:dk1>
        <a:srgbClr val="212C21"/>
      </a:dk1>
      <a:lt1>
        <a:srgbClr val="FFFFFF"/>
      </a:lt1>
      <a:dk2>
        <a:srgbClr val="5E7F5E"/>
      </a:dk2>
      <a:lt2>
        <a:srgbClr val="FFFFFF"/>
      </a:lt2>
      <a:accent1>
        <a:srgbClr val="425942"/>
      </a:accent1>
      <a:accent2>
        <a:srgbClr val="B00000"/>
      </a:accent2>
      <a:accent3>
        <a:srgbClr val="DCDCDC"/>
      </a:accent3>
      <a:accent4>
        <a:srgbClr val="212C21"/>
      </a:accent4>
      <a:accent5>
        <a:srgbClr val="FFC800"/>
      </a:accent5>
      <a:accent6>
        <a:srgbClr val="3B84BB"/>
      </a:accent6>
      <a:hlink>
        <a:srgbClr val="5E7F5E"/>
      </a:hlink>
      <a:folHlink>
        <a:srgbClr val="425942"/>
      </a:folHlink>
    </a:clrScheme>
    <a:fontScheme name="convelop-Roboto-ppt-xls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solidFill>
            <a:schemeClr val="tx2"/>
          </a:solidFill>
        </a:ln>
      </a:spPr>
      <a:bodyPr rot="0" spcFirstLastPara="0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58775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sz="2800" b="0" i="0" u="none" strike="noStrike" cap="none" normalizeH="0" baseline="0" smtClean="0">
            <a:ln>
              <a:noFill/>
            </a:ln>
            <a:solidFill>
              <a:srgbClr val="587759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dirty="0" smtClean="0">
            <a:solidFill>
              <a:schemeClr val="tx2"/>
            </a:solidFill>
            <a:latin typeface="+mn-lt"/>
          </a:defRPr>
        </a:defPPr>
      </a:lstStyle>
    </a:txDef>
  </a:objectDefaults>
  <a:extraClrSchemeLst>
    <a:extraClrScheme>
      <a:clrScheme name="convelop En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lop En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lop En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lop En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lop En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lop En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lop En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lop En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lop En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lop En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lop En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lop En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lop End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87759"/>
        </a:accent1>
        <a:accent2>
          <a:srgbClr val="AFAFAF"/>
        </a:accent2>
        <a:accent3>
          <a:srgbClr val="FFFFFF"/>
        </a:accent3>
        <a:accent4>
          <a:srgbClr val="000000"/>
        </a:accent4>
        <a:accent5>
          <a:srgbClr val="B4BDB5"/>
        </a:accent5>
        <a:accent6>
          <a:srgbClr val="9E9E9E"/>
        </a:accent6>
        <a:hlink>
          <a:srgbClr val="9BAD9B"/>
        </a:hlink>
        <a:folHlink>
          <a:srgbClr val="CFCF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lop End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87759"/>
        </a:accent1>
        <a:accent2>
          <a:srgbClr val="AFAFAF"/>
        </a:accent2>
        <a:accent3>
          <a:srgbClr val="FFFFFF"/>
        </a:accent3>
        <a:accent4>
          <a:srgbClr val="000000"/>
        </a:accent4>
        <a:accent5>
          <a:srgbClr val="B4BDB5"/>
        </a:accent5>
        <a:accent6>
          <a:srgbClr val="9E9E9E"/>
        </a:accent6>
        <a:hlink>
          <a:srgbClr val="587759"/>
        </a:hlink>
        <a:folHlink>
          <a:srgbClr val="5877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rocess 06 16x9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Trebuchet">
      <a:majorFont>
        <a:latin typeface="Trebuche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osted Glas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cess06_16x9_TP102888893.potx" id="{EE630C57-CF92-40E3-92E2-114CD7E41511}" vid="{F0323B3A-B50B-4CC7-BB3E-E5BBA0E8F007}"/>
    </a:ext>
  </a:extLst>
</a:theme>
</file>

<file path=ppt/theme/theme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conv-prasentationCC_Format_standard</Template>
  <TotalTime>0</TotalTime>
  <Pages>1</Pages>
  <Words>187</Words>
  <Application>Microsoft Office PowerPoint</Application>
  <PresentationFormat>A4-Papier (210 x 297 mm)</PresentationFormat>
  <Paragraphs>66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10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8</vt:i4>
      </vt:variant>
    </vt:vector>
  </HeadingPairs>
  <TitlesOfParts>
    <vt:vector size="22" baseType="lpstr">
      <vt:lpstr>Roboto</vt:lpstr>
      <vt:lpstr>Arial</vt:lpstr>
      <vt:lpstr>Wingdings</vt:lpstr>
      <vt:lpstr>Times New Roman</vt:lpstr>
      <vt:lpstr>Trebuchet</vt:lpstr>
      <vt:lpstr>Century Schoolbook</vt:lpstr>
      <vt:lpstr>Courier New</vt:lpstr>
      <vt:lpstr>Webdings</vt:lpstr>
      <vt:lpstr>Roboto Condensed</vt:lpstr>
      <vt:lpstr>Symbol</vt:lpstr>
      <vt:lpstr>conv-prasentationCC_Format_standard</vt:lpstr>
      <vt:lpstr>Benutzerdefiniertes Design</vt:lpstr>
      <vt:lpstr>convelop Ende</vt:lpstr>
      <vt:lpstr>Process 06 16x9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Markus Gruber</dc:creator>
  <cp:lastModifiedBy>Hochgerner Wolfgang (K3)</cp:lastModifiedBy>
  <cp:revision>259</cp:revision>
  <cp:lastPrinted>2019-11-18T08:56:39Z</cp:lastPrinted>
  <dcterms:created xsi:type="dcterms:W3CDTF">2018-08-12T07:29:03Z</dcterms:created>
  <dcterms:modified xsi:type="dcterms:W3CDTF">2019-12-05T14:50:57Z</dcterms:modified>
</cp:coreProperties>
</file>