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5" r:id="rId2"/>
    <p:sldId id="487" r:id="rId3"/>
    <p:sldId id="517" r:id="rId4"/>
    <p:sldId id="488" r:id="rId5"/>
    <p:sldId id="491" r:id="rId6"/>
    <p:sldId id="542" r:id="rId7"/>
    <p:sldId id="521" r:id="rId8"/>
    <p:sldId id="522" r:id="rId9"/>
    <p:sldId id="523" r:id="rId10"/>
    <p:sldId id="527" r:id="rId11"/>
    <p:sldId id="528" r:id="rId12"/>
    <p:sldId id="529" r:id="rId13"/>
    <p:sldId id="495" r:id="rId14"/>
    <p:sldId id="496" r:id="rId15"/>
    <p:sldId id="541" r:id="rId16"/>
    <p:sldId id="537" r:id="rId17"/>
    <p:sldId id="536" r:id="rId18"/>
    <p:sldId id="538" r:id="rId19"/>
    <p:sldId id="539" r:id="rId20"/>
    <p:sldId id="540" r:id="rId21"/>
    <p:sldId id="535" r:id="rId22"/>
    <p:sldId id="516" r:id="rId23"/>
    <p:sldId id="513" r:id="rId2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pos="546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a Siegele" initials="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E16"/>
    <a:srgbClr val="8E0043"/>
    <a:srgbClr val="7D163A"/>
    <a:srgbClr val="51A3C5"/>
    <a:srgbClr val="25B5F3"/>
    <a:srgbClr val="36A8D0"/>
    <a:srgbClr val="52A4C5"/>
    <a:srgbClr val="3CABD2"/>
    <a:srgbClr val="3BABD2"/>
    <a:srgbClr val="2D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845"/>
        <p:guide orient="horz" pos="935"/>
        <p:guide pos="5465"/>
        <p:guide pos="340"/>
      </p:guideLst>
    </p:cSldViewPr>
  </p:slideViewPr>
  <p:outlineViewPr>
    <p:cViewPr>
      <p:scale>
        <a:sx n="33" d="100"/>
        <a:sy n="33" d="100"/>
      </p:scale>
      <p:origin x="0" y="8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422" y="-84"/>
      </p:cViewPr>
      <p:guideLst>
        <p:guide orient="horz" pos="2141"/>
        <p:guide orient="horz" pos="3127"/>
        <p:guide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C2A5-7241-416F-8444-4682226686DD}" type="datetimeFigureOut">
              <a:rPr lang="de-AT" smtClean="0"/>
              <a:t>19.11.2019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70D3A-C29B-44B3-A9A9-8C3EF24929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01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30C9-59DE-4409-8C93-24D5D4A87BD5}" type="datetimeFigureOut">
              <a:rPr lang="de-AT" smtClean="0"/>
              <a:t>19.11.2019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42" y="4715270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A999-6357-4E6A-AE60-C6F1AD29C8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351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84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B1750-81D7-4734-ABC0-C0C5CFE15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05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3" hasCustomPrompt="1"/>
          </p:nvPr>
        </p:nvSpPr>
        <p:spPr>
          <a:xfrm>
            <a:off x="827584" y="1916832"/>
            <a:ext cx="2303463" cy="20177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de-DE" dirty="0"/>
              <a:t>Icon</a:t>
            </a:r>
          </a:p>
        </p:txBody>
      </p:sp>
      <p:sp>
        <p:nvSpPr>
          <p:cNvPr id="11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2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13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14" name="Inhaltsplatzhalter 24"/>
          <p:cNvSpPr>
            <a:spLocks noGrp="1"/>
          </p:cNvSpPr>
          <p:nvPr>
            <p:ph sz="quarter" idx="24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</p:spTree>
    <p:extLst>
      <p:ext uri="{BB962C8B-B14F-4D97-AF65-F5344CB8AC3E}">
        <p14:creationId xmlns:p14="http://schemas.microsoft.com/office/powerpoint/2010/main" val="11475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B92E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>
            <a:lvl1pPr>
              <a:defRPr sz="3000"/>
            </a:lvl1pPr>
            <a:lvl2pPr marL="450850" indent="-450850">
              <a:buFont typeface="Calibri" panose="020F0502020204030204" pitchFamily="34" charset="0"/>
              <a:buChar char="→"/>
              <a:defRPr sz="3000"/>
            </a:lvl2pPr>
            <a:lvl3pPr marL="803275" indent="-285750"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7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19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20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01187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8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9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20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21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205064"/>
          </a:xfrm>
        </p:spPr>
        <p:txBody>
          <a:bodyPr/>
          <a:lstStyle>
            <a:lvl1pPr>
              <a:defRPr sz="3000"/>
            </a:lvl1pPr>
            <a:lvl2pPr marL="450850" indent="-450850">
              <a:buFont typeface="Calibri" panose="020F0502020204030204" pitchFamily="34" charset="0"/>
              <a:buChar char="→"/>
              <a:defRPr sz="3000"/>
            </a:lvl2pPr>
            <a:lvl3pPr marL="803275" indent="-285750"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24"/>
          </p:nvPr>
        </p:nvSpPr>
        <p:spPr>
          <a:xfrm>
            <a:off x="4635529" y="1602922"/>
            <a:ext cx="4042792" cy="4205064"/>
          </a:xfrm>
        </p:spPr>
        <p:txBody>
          <a:bodyPr/>
          <a:lstStyle>
            <a:lvl1pPr>
              <a:defRPr sz="3000"/>
            </a:lvl1pPr>
            <a:lvl2pPr marL="450850" indent="-450850">
              <a:buFont typeface="Calibri" panose="020F0502020204030204" pitchFamily="34" charset="0"/>
              <a:buChar char="→"/>
              <a:defRPr sz="3000"/>
            </a:lvl2pPr>
            <a:lvl3pPr marL="803275" indent="-285750"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1575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B92E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3989039"/>
          </a:xfrm>
        </p:spPr>
        <p:txBody>
          <a:bodyPr/>
          <a:lstStyle>
            <a:lvl1pPr>
              <a:defRPr sz="3000"/>
            </a:lvl1pPr>
            <a:lvl2pPr marL="450850" indent="-450850">
              <a:buFont typeface="Calibri" panose="020F0502020204030204" pitchFamily="34" charset="0"/>
              <a:buChar char="→"/>
              <a:defRPr sz="3000"/>
            </a:lvl2pPr>
            <a:lvl3pPr marL="803275" indent="-285750"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24" hasCustomPrompt="1"/>
          </p:nvPr>
        </p:nvSpPr>
        <p:spPr>
          <a:xfrm>
            <a:off x="6840537" y="1611548"/>
            <a:ext cx="1835151" cy="397769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4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26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27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28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0157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3989039"/>
          </a:xfrm>
        </p:spPr>
        <p:txBody>
          <a:bodyPr/>
          <a:lstStyle>
            <a:lvl1pPr>
              <a:defRPr sz="3000"/>
            </a:lvl1pPr>
            <a:lvl2pPr marL="450850" indent="-450850">
              <a:buFont typeface="Calibri" panose="020F0502020204030204" pitchFamily="34" charset="0"/>
              <a:buChar char="→"/>
              <a:defRPr sz="3000"/>
            </a:lvl2pPr>
            <a:lvl3pPr marL="803275" indent="-285750"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5" hasCustomPrompt="1"/>
          </p:nvPr>
        </p:nvSpPr>
        <p:spPr>
          <a:xfrm>
            <a:off x="6840537" y="1611548"/>
            <a:ext cx="1835151" cy="1889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quarter" idx="26" hasCustomPrompt="1"/>
          </p:nvPr>
        </p:nvSpPr>
        <p:spPr>
          <a:xfrm>
            <a:off x="6841752" y="3645024"/>
            <a:ext cx="1835151" cy="194421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6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22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23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24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27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114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B92E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1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12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19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9619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0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11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17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452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323528" y="6237312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Rechteck 8"/>
          <p:cNvSpPr/>
          <p:nvPr userDrawn="1"/>
        </p:nvSpPr>
        <p:spPr>
          <a:xfrm>
            <a:off x="644974" y="1556792"/>
            <a:ext cx="73114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2800" b="1" dirty="0"/>
              <a:t>Public Science | Young Science-Zentrum bei der OeAD-GmbH</a:t>
            </a:r>
            <a:endParaRPr lang="de-DE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 err="1"/>
              <a:t>Ebendorferstraße</a:t>
            </a:r>
            <a:r>
              <a:rPr lang="de-DE" sz="2800" dirty="0"/>
              <a:t>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/>
              <a:t>1010 Wien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/>
              <a:t>T	+43</a:t>
            </a:r>
            <a:r>
              <a:rPr lang="de-DE" sz="2800" baseline="0" dirty="0"/>
              <a:t> 1 534 08-434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E 	</a:t>
            </a:r>
            <a:r>
              <a:rPr lang="de-DE" sz="2800" dirty="0">
                <a:solidFill>
                  <a:srgbClr val="B92E16"/>
                </a:solidFill>
              </a:rPr>
              <a:t>youngscience@oead.at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/>
              <a:t>W 	</a:t>
            </a:r>
            <a:r>
              <a:rPr lang="de-DE" sz="2800" dirty="0">
                <a:solidFill>
                  <a:srgbClr val="B92E16"/>
                </a:solidFill>
              </a:rPr>
              <a:t>www.youngscience.at</a:t>
            </a:r>
          </a:p>
        </p:txBody>
      </p:sp>
    </p:spTree>
    <p:extLst>
      <p:ext uri="{BB962C8B-B14F-4D97-AF65-F5344CB8AC3E}">
        <p14:creationId xmlns:p14="http://schemas.microsoft.com/office/powerpoint/2010/main" val="38604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088" y="293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1750-81D7-4734-ABC0-C0C5CFE1559B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8" y="295493"/>
            <a:ext cx="1440000" cy="3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B92E1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BA2E16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534988" algn="l" defTabSz="914400" rtl="0" eaLnBrk="1" latinLnBrk="0" hangingPunct="1">
        <a:spcBef>
          <a:spcPct val="20000"/>
        </a:spcBef>
        <a:buClr>
          <a:srgbClr val="B92E16"/>
        </a:buClr>
        <a:buSzPct val="90000"/>
        <a:buFont typeface="Calibri" panose="020F0502020204030204" pitchFamily="34" charset="0"/>
        <a:buChar char="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85750" algn="l" defTabSz="914400" rtl="0" eaLnBrk="1" latinLnBrk="0" hangingPunct="1">
        <a:spcBef>
          <a:spcPct val="20000"/>
        </a:spcBef>
        <a:buClr>
          <a:srgbClr val="B92E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285750" algn="l" defTabSz="914400" rtl="0" eaLnBrk="1" latinLnBrk="0" hangingPunct="1">
        <a:spcBef>
          <a:spcPct val="20000"/>
        </a:spcBef>
        <a:buClr>
          <a:srgbClr val="B92E16"/>
        </a:buClr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85750" algn="l" defTabSz="914400" rtl="0" eaLnBrk="1" latinLnBrk="0" hangingPunct="1">
        <a:spcBef>
          <a:spcPct val="20000"/>
        </a:spcBef>
        <a:buClr>
          <a:srgbClr val="B92E16"/>
        </a:buClr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ngscience.at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ngscience.a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Inhaltsplatzhalter 1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400" y="1220400"/>
            <a:ext cx="4417200" cy="44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6660232" y="0"/>
            <a:ext cx="244827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0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67477" y="548680"/>
            <a:ext cx="8229600" cy="1143000"/>
          </a:xfrm>
        </p:spPr>
        <p:txBody>
          <a:bodyPr/>
          <a:lstStyle/>
          <a:p>
            <a:r>
              <a:rPr lang="de-DE" dirty="0" smtClean="0"/>
              <a:t>Digitale Lehr- und Lernmittel mitgestalten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99733" y="1628800"/>
            <a:ext cx="8229600" cy="4205064"/>
          </a:xfrm>
          <a:noFill/>
        </p:spPr>
        <p:txBody>
          <a:bodyPr>
            <a:normAutofit/>
          </a:bodyPr>
          <a:lstStyle/>
          <a:p>
            <a:pPr indent="-457200">
              <a:buFont typeface="Wingdings 3" panose="05040102010807070707" pitchFamily="18" charset="2"/>
              <a:buChar char=""/>
              <a:tabLst>
                <a:tab pos="444500" algn="l"/>
              </a:tabLst>
            </a:pPr>
            <a:r>
              <a:rPr lang="de-AT" sz="2300" dirty="0"/>
              <a:t>D</a:t>
            </a:r>
            <a:r>
              <a:rPr lang="de-AT" sz="2300" dirty="0" smtClean="0"/>
              <a:t>igitale </a:t>
            </a:r>
            <a:r>
              <a:rPr lang="de-AT" sz="2300" dirty="0"/>
              <a:t>Lernunterlagen weiterentwickeln, mitgestalten und </a:t>
            </a:r>
            <a:r>
              <a:rPr lang="de-AT" sz="2300" dirty="0" smtClean="0"/>
              <a:t>	Feedback </a:t>
            </a:r>
            <a:r>
              <a:rPr lang="de-AT" sz="2300" dirty="0"/>
              <a:t>geben</a:t>
            </a:r>
          </a:p>
          <a:p>
            <a:pPr indent="-457200">
              <a:buFont typeface="Wingdings 3" panose="05040102010807070707" pitchFamily="18" charset="2"/>
              <a:buChar char=""/>
            </a:pPr>
            <a:r>
              <a:rPr lang="de-DE" sz="2300" dirty="0" smtClean="0"/>
              <a:t>13 </a:t>
            </a:r>
            <a:r>
              <a:rPr lang="de-DE" sz="2300" dirty="0"/>
              <a:t>geförderte </a:t>
            </a:r>
            <a:r>
              <a:rPr lang="de-DE" sz="2300" dirty="0" smtClean="0"/>
              <a:t>Projekte laufen aktuell</a:t>
            </a:r>
            <a:endParaRPr lang="de-DE" sz="2300" dirty="0"/>
          </a:p>
          <a:p>
            <a:pPr indent="-457200">
              <a:buFont typeface="Wingdings 3" panose="05040102010807070707" pitchFamily="18" charset="2"/>
              <a:buChar char=""/>
            </a:pPr>
            <a:r>
              <a:rPr lang="de-AT" sz="2300" dirty="0" smtClean="0"/>
              <a:t>Mitmachen können ALLE Schulen</a:t>
            </a:r>
            <a:endParaRPr lang="de-AT" sz="2300" dirty="0"/>
          </a:p>
          <a:p>
            <a:pPr indent="-457200">
              <a:buFont typeface="Wingdings 3" panose="05040102010807070707" pitchFamily="18" charset="2"/>
              <a:buChar char=""/>
              <a:tabLst>
                <a:tab pos="444500" algn="l"/>
              </a:tabLst>
            </a:pPr>
            <a:r>
              <a:rPr lang="de-AT" sz="2300" dirty="0" smtClean="0">
                <a:solidFill>
                  <a:srgbClr val="000000"/>
                </a:solidFill>
                <a:ea typeface="Calibri"/>
                <a:cs typeface="Times New Roman"/>
              </a:rPr>
              <a:t>Offene </a:t>
            </a:r>
            <a:r>
              <a:rPr lang="de-AT" sz="2300" dirty="0">
                <a:solidFill>
                  <a:srgbClr val="000000"/>
                </a:solidFill>
                <a:ea typeface="Calibri"/>
                <a:cs typeface="Times New Roman"/>
              </a:rPr>
              <a:t>Mit-Mach-Phase über die </a:t>
            </a:r>
            <a:r>
              <a:rPr lang="de-AT" sz="2300" dirty="0" smtClean="0">
                <a:solidFill>
                  <a:srgbClr val="000000"/>
                </a:solidFill>
                <a:ea typeface="Calibri"/>
                <a:cs typeface="Times New Roman"/>
              </a:rPr>
              <a:t>Plattform </a:t>
            </a:r>
            <a:r>
              <a:rPr lang="de-AT" sz="2300" dirty="0" err="1" smtClean="0">
                <a:solidFill>
                  <a:srgbClr val="000000"/>
                </a:solidFill>
                <a:ea typeface="Calibri"/>
                <a:cs typeface="Times New Roman"/>
              </a:rPr>
              <a:t>Eduthek</a:t>
            </a:r>
            <a:r>
              <a:rPr lang="de-AT" sz="23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de-AT" sz="2300" b="1" dirty="0" smtClean="0">
                <a:solidFill>
                  <a:srgbClr val="000000"/>
                </a:solidFill>
                <a:ea typeface="Calibri"/>
                <a:cs typeface="Times New Roman"/>
              </a:rPr>
              <a:t>	</a:t>
            </a:r>
            <a:r>
              <a:rPr lang="de-AT" sz="2300" dirty="0" smtClean="0">
                <a:solidFill>
                  <a:srgbClr val="000000"/>
                </a:solidFill>
                <a:ea typeface="Calibri"/>
                <a:cs typeface="Times New Roman"/>
              </a:rPr>
              <a:t>(</a:t>
            </a:r>
            <a:r>
              <a:rPr lang="de-DE" sz="2300" dirty="0" smtClean="0"/>
              <a:t>eduthek.at/mitmachen) </a:t>
            </a:r>
            <a:r>
              <a:rPr lang="de-AT" sz="2300" dirty="0" smtClean="0"/>
              <a:t>von</a:t>
            </a:r>
            <a:r>
              <a:rPr lang="de-AT" sz="2300" b="1" dirty="0" smtClean="0"/>
              <a:t> </a:t>
            </a:r>
            <a:r>
              <a:rPr lang="de-AT" sz="2300" dirty="0" smtClean="0"/>
              <a:t>Oktober 2019 </a:t>
            </a:r>
            <a:r>
              <a:rPr lang="de-AT" sz="2300" dirty="0"/>
              <a:t>bis Juni </a:t>
            </a:r>
            <a:r>
              <a:rPr lang="de-AT" sz="2300" dirty="0" smtClean="0"/>
              <a:t>2020</a:t>
            </a:r>
          </a:p>
          <a:p>
            <a:pPr indent="-457200">
              <a:buFont typeface="Wingdings 3" panose="05040102010807070707" pitchFamily="18" charset="2"/>
              <a:buChar char=""/>
              <a:tabLst>
                <a:tab pos="444500" algn="l"/>
              </a:tabLst>
            </a:pPr>
            <a:r>
              <a:rPr lang="de-AT" sz="2300" dirty="0" smtClean="0"/>
              <a:t>z</a:t>
            </a:r>
            <a:r>
              <a:rPr lang="de-AT" sz="2300" dirty="0"/>
              <a:t>. B. mittels Online-Fragebogen zur </a:t>
            </a:r>
            <a:r>
              <a:rPr lang="de-AT" sz="2300" dirty="0" smtClean="0"/>
              <a:t>Methode</a:t>
            </a:r>
            <a:r>
              <a:rPr lang="de-AT" sz="2300" dirty="0"/>
              <a:t>, </a:t>
            </a:r>
            <a:r>
              <a:rPr lang="de-AT" sz="2300" dirty="0" smtClean="0"/>
              <a:t>Fragestellung </a:t>
            </a:r>
            <a:r>
              <a:rPr lang="de-AT" sz="2300" dirty="0"/>
              <a:t>und </a:t>
            </a:r>
            <a:r>
              <a:rPr lang="de-AT" sz="2300" dirty="0" smtClean="0"/>
              <a:t>	Inhalt </a:t>
            </a:r>
            <a:r>
              <a:rPr lang="de-AT" sz="2300" dirty="0"/>
              <a:t>Feedback geben – oder im Unterricht </a:t>
            </a:r>
            <a:r>
              <a:rPr lang="de-AT" sz="2300" dirty="0" smtClean="0"/>
              <a:t>testen</a:t>
            </a:r>
            <a:endParaRPr lang="de-AT" sz="23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363" name="Picture 3" descr="U:\KIM\10_Piktogramme\education icons_ROT\Shape 132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82" y="5589588"/>
            <a:ext cx="56871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4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67477" y="548680"/>
            <a:ext cx="8229600" cy="1143000"/>
          </a:xfrm>
        </p:spPr>
        <p:txBody>
          <a:bodyPr/>
          <a:lstStyle/>
          <a:p>
            <a:r>
              <a:rPr lang="de-DE" dirty="0" smtClean="0"/>
              <a:t>Digitale Lehr- und Lernmittel mitgestalten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99733" y="1628800"/>
            <a:ext cx="8229600" cy="4205064"/>
          </a:xfrm>
          <a:noFill/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Warum mitmachen? </a:t>
            </a:r>
          </a:p>
          <a:p>
            <a:pPr marL="342900" indent="-342900">
              <a:buFont typeface="Wingdings 3" panose="05040102010807070707" pitchFamily="18" charset="2"/>
              <a:buChar char=""/>
            </a:pPr>
            <a:r>
              <a:rPr lang="de-AT" sz="2400" dirty="0"/>
              <a:t>D</a:t>
            </a:r>
            <a:r>
              <a:rPr lang="de-AT" sz="2400" dirty="0" smtClean="0"/>
              <a:t>igitale </a:t>
            </a:r>
            <a:r>
              <a:rPr lang="de-AT" sz="2400" dirty="0"/>
              <a:t>Kompetenzen </a:t>
            </a:r>
            <a:r>
              <a:rPr lang="de-AT" sz="2400" dirty="0" smtClean="0"/>
              <a:t>werden gefördert </a:t>
            </a:r>
          </a:p>
          <a:p>
            <a:pPr marL="342900" indent="-342900">
              <a:buFont typeface="Wingdings 3" panose="05040102010807070707" pitchFamily="18" charset="2"/>
              <a:buChar char=""/>
            </a:pPr>
            <a:r>
              <a:rPr lang="de-AT" sz="2400" dirty="0" smtClean="0"/>
              <a:t>Für </a:t>
            </a:r>
            <a:r>
              <a:rPr lang="de-AT" sz="2400" dirty="0"/>
              <a:t>teilnehmende Schulen des </a:t>
            </a:r>
            <a:r>
              <a:rPr lang="de-AT" sz="2400" dirty="0" err="1"/>
              <a:t>eEducation</a:t>
            </a:r>
            <a:r>
              <a:rPr lang="de-AT" sz="2400" dirty="0"/>
              <a:t> </a:t>
            </a:r>
            <a:r>
              <a:rPr lang="de-AT" sz="2400" dirty="0" smtClean="0"/>
              <a:t>Austria-Netzwerks: Punkte für </a:t>
            </a:r>
            <a:r>
              <a:rPr lang="de-AT" sz="2400" dirty="0" err="1" smtClean="0"/>
              <a:t>eEducation</a:t>
            </a:r>
            <a:r>
              <a:rPr lang="de-AT" sz="2400" dirty="0" smtClean="0"/>
              <a:t> </a:t>
            </a:r>
            <a:r>
              <a:rPr lang="de-AT" sz="2400" dirty="0" err="1" smtClean="0"/>
              <a:t>Badges</a:t>
            </a:r>
            <a:endParaRPr lang="de-AT" sz="2400" dirty="0" smtClean="0"/>
          </a:p>
          <a:p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dirty="0" err="1" smtClean="0">
                <a:solidFill>
                  <a:srgbClr val="C00000"/>
                </a:solidFill>
              </a:rPr>
              <a:t>Benefit</a:t>
            </a:r>
            <a:r>
              <a:rPr lang="de-DE" sz="2400" dirty="0" smtClean="0">
                <a:solidFill>
                  <a:srgbClr val="C00000"/>
                </a:solidFill>
              </a:rPr>
              <a:t> für alle</a:t>
            </a:r>
            <a:endParaRPr lang="de-AT" sz="24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"/>
            </a:pPr>
            <a:r>
              <a:rPr lang="de-AT" sz="2400" dirty="0"/>
              <a:t>Die finalen Lehr- und Lernmittel werden als </a:t>
            </a:r>
            <a:r>
              <a:rPr lang="de-AT" sz="2400" dirty="0" smtClean="0"/>
              <a:t>„Open  Educational </a:t>
            </a:r>
            <a:r>
              <a:rPr lang="de-AT" sz="2400" dirty="0" err="1" smtClean="0"/>
              <a:t>Ressources</a:t>
            </a:r>
            <a:r>
              <a:rPr lang="de-AT" sz="2400" dirty="0" smtClean="0"/>
              <a:t>“ </a:t>
            </a:r>
            <a:r>
              <a:rPr lang="de-AT" sz="2400" dirty="0"/>
              <a:t>zur Verfügung stehen.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363" name="Picture 3" descr="U:\KIM\10_Piktogramme\education icons_ROT\Shape 132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82" y="5589588"/>
            <a:ext cx="56871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8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67477" y="548680"/>
            <a:ext cx="8229600" cy="1143000"/>
          </a:xfrm>
        </p:spPr>
        <p:txBody>
          <a:bodyPr/>
          <a:lstStyle/>
          <a:p>
            <a:r>
              <a:rPr lang="de-DE" dirty="0" smtClean="0"/>
              <a:t>Digitale Lehr- und Lernmittel mitgestalten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363" name="Picture 3" descr="U:\KIM\10_Piktogramme\education icons_ROT\Shape 132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82" y="5589588"/>
            <a:ext cx="56871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59151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3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46088" y="485800"/>
            <a:ext cx="8229600" cy="1143000"/>
          </a:xfrm>
        </p:spPr>
        <p:txBody>
          <a:bodyPr/>
          <a:lstStyle/>
          <a:p>
            <a:r>
              <a:rPr lang="de-DE" dirty="0"/>
              <a:t>Themenplattform für </a:t>
            </a:r>
            <a:r>
              <a:rPr lang="de-DE" dirty="0" smtClean="0"/>
              <a:t>VWA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277071"/>
          </a:xfr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Forscherinnen/Forscher schlagen Jugendlichen Themen vor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Literaturtipps &amp; weiterführende Links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Teilweise auch zusätzliche Unterstützungsangebote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Themenfindung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Literaturrecherche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Forschungsmethode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Fachbereichsbibliothek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Nutzung von Laboren / Forschungsequipment</a:t>
            </a:r>
            <a:endParaRPr lang="de-DE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Die Plattform in Zahlen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000" dirty="0" smtClean="0"/>
              <a:t>950 aktuelle Themen aus der Forschung mit </a:t>
            </a:r>
            <a:r>
              <a:rPr lang="de-DE" sz="2000" dirty="0"/>
              <a:t>jeweils 4-6 </a:t>
            </a:r>
            <a:r>
              <a:rPr lang="de-DE" sz="2000" dirty="0" smtClean="0"/>
              <a:t>Vorschlägen für VWAs/Diplomarbeiten</a:t>
            </a:r>
          </a:p>
          <a:p>
            <a:pPr marL="457200" indent="-457200">
              <a:buFont typeface="Wingdings 3" panose="05040102010807070707" pitchFamily="18" charset="2"/>
              <a:buChar char=""/>
            </a:pPr>
            <a:r>
              <a:rPr lang="de-DE" sz="2300" dirty="0"/>
              <a:t>Kostenlose</a:t>
            </a:r>
            <a:r>
              <a:rPr lang="de-DE" sz="2300" dirty="0" smtClean="0"/>
              <a:t> Webinare in der Vorbereitungsstunde</a:t>
            </a:r>
          </a:p>
          <a:p>
            <a:pPr marL="457200" indent="-457200">
              <a:buFont typeface="Wingdings 3" panose="05040102010807070707" pitchFamily="18" charset="2"/>
              <a:buChar char=""/>
            </a:pPr>
            <a:r>
              <a:rPr lang="de-DE" sz="2300" dirty="0" smtClean="0"/>
              <a:t>Kostenloser Versand von Infomaterial (Karten und Poster) </a:t>
            </a:r>
            <a:endParaRPr lang="de-DE" sz="23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3314" name="Picture 2" descr="U:\KIM\10_Piktogramme\education icons_ROT\Shape 151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6" y="5589588"/>
            <a:ext cx="539084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Suchfunktion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291" name="Picture 3" descr="U:\KIM\10_Piktogramme\education icons_ROT\Shape 184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55" y="5589588"/>
            <a:ext cx="675166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C138638-9D9D-41EB-9D6B-172677E7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3" y="1340768"/>
            <a:ext cx="6233517" cy="517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Forschungsprojekt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1011"/>
            <a:ext cx="8087606" cy="53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9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Young Science Inspiration Award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Inhaltsplatzhalter 9"/>
          <p:cNvSpPr txBox="1">
            <a:spLocks/>
          </p:cNvSpPr>
          <p:nvPr/>
        </p:nvSpPr>
        <p:spPr>
          <a:xfrm>
            <a:off x="539552" y="1628800"/>
            <a:ext cx="7560840" cy="4205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BA2E16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4508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SzPct val="90000"/>
              <a:buFont typeface="Calibri" panose="020F0502020204030204" pitchFamily="34" charset="0"/>
              <a:buChar char="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Ausgezeichnet werden inspirierende Ideen für die Wissenschaft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Bewerbung mit der fertigen Arbeit bis 30. April 2020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Nominierung </a:t>
            </a:r>
            <a:r>
              <a:rPr lang="de-DE" sz="2300" dirty="0" smtClean="0">
                <a:sym typeface="Wingdings" panose="05000000000000000000" pitchFamily="2" charset="2"/>
              </a:rPr>
              <a:t>– Jury – Präsentation im Rahmen einer Veranstaltung – </a:t>
            </a:r>
            <a:r>
              <a:rPr lang="de-DE" sz="2300" dirty="0" err="1" smtClean="0">
                <a:sym typeface="Wingdings" panose="05000000000000000000" pitchFamily="2" charset="2"/>
              </a:rPr>
              <a:t>Publikumsvoting</a:t>
            </a:r>
            <a:r>
              <a:rPr lang="de-DE" sz="2300" dirty="0" smtClean="0">
                <a:sym typeface="Wingdings" panose="05000000000000000000" pitchFamily="2" charset="2"/>
              </a:rPr>
              <a:t> </a:t>
            </a:r>
            <a:endParaRPr lang="de-DE" sz="2300" dirty="0" smtClean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Preisgeld: 1x 500,- Euro / 2x 250,- Euro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AT" sz="2300" dirty="0" smtClean="0"/>
              <a:t>Gewinnerin </a:t>
            </a:r>
            <a:r>
              <a:rPr lang="de-AT" sz="2300" dirty="0"/>
              <a:t>2019: Susanne </a:t>
            </a:r>
            <a:r>
              <a:rPr lang="de-AT" sz="2300" dirty="0" err="1"/>
              <a:t>Schwendinger</a:t>
            </a:r>
            <a:r>
              <a:rPr lang="de-AT" sz="2300" dirty="0"/>
              <a:t> von der HTL Dornbirn</a:t>
            </a:r>
          </a:p>
          <a:p>
            <a:endParaRPr lang="de-DE" sz="2300" dirty="0" smtClean="0"/>
          </a:p>
        </p:txBody>
      </p:sp>
      <p:pic>
        <p:nvPicPr>
          <p:cNvPr id="10" name="Inhaltsplatzhalter 10"/>
          <p:cNvPicPr>
            <a:picLocks noGrp="1" noChangeAspect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73216"/>
            <a:ext cx="904737" cy="1046160"/>
          </a:xfrm>
        </p:spPr>
      </p:pic>
    </p:spTree>
    <p:extLst>
      <p:ext uri="{BB962C8B-B14F-4D97-AF65-F5344CB8AC3E}">
        <p14:creationId xmlns:p14="http://schemas.microsoft.com/office/powerpoint/2010/main" val="298373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Young Science Inspiration Award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4D74E75-03A1-4183-9FC5-AD7F3A11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7" y="1556792"/>
            <a:ext cx="7188074" cy="45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Science-Gütesiegel für Forschungspartnerschulen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Kriterien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1800" dirty="0"/>
              <a:t>Regelmäßige Mitarbeit an Forschungsvorhaben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1800" dirty="0"/>
              <a:t>Schulschwerpunkt und breite Verankerung in der Schule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1800" dirty="0"/>
              <a:t>Unterstützung durch die Schulorganisation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1800" dirty="0" err="1"/>
              <a:t>Uvm</a:t>
            </a:r>
            <a:r>
              <a:rPr lang="de-DE" sz="1800" dirty="0"/>
              <a:t>.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Jurymitglieder</a:t>
            </a:r>
            <a:endParaRPr lang="de-DE" sz="2300" dirty="0"/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1800" dirty="0"/>
              <a:t>Peter </a:t>
            </a:r>
            <a:r>
              <a:rPr lang="de-DE" sz="1800" dirty="0" err="1"/>
              <a:t>Skalicky</a:t>
            </a:r>
            <a:r>
              <a:rPr lang="de-DE" sz="1800" dirty="0"/>
              <a:t> (TU Wien) | Eveline Christof (Uni Innsbruck) | </a:t>
            </a:r>
            <a:br>
              <a:rPr lang="de-DE" sz="1800" dirty="0"/>
            </a:br>
            <a:r>
              <a:rPr lang="de-DE" sz="1800" dirty="0"/>
              <a:t>Karoline </a:t>
            </a:r>
            <a:r>
              <a:rPr lang="de-DE" sz="1800" dirty="0" err="1"/>
              <a:t>Iber</a:t>
            </a:r>
            <a:r>
              <a:rPr lang="de-DE" sz="1800" dirty="0"/>
              <a:t> (Kinderbüro, Uni Wien)| Heidi </a:t>
            </a:r>
            <a:r>
              <a:rPr lang="de-DE" sz="1800" dirty="0" err="1"/>
              <a:t>Schrodt</a:t>
            </a:r>
            <a:r>
              <a:rPr lang="de-DE" sz="1800" dirty="0"/>
              <a:t> (Bildungsexpertin)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Urkunde, Tafel für die Schulwand, Broschüre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Nächste Ausschreibung: Frühjahr 2020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074" name="Picture 2" descr="S:\Übergreifend\Öffentlichkeitsarbeit\Logos\Young Science\YS_Gütesiegel\YS_Guetesiegel.jp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53304"/>
            <a:ext cx="148535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5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Die Forschungspartnerschulen 2018</a:t>
            </a: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S:\YOUNG SCIENCE\Gütesiegel\4. Ausschreibung\Image Map_Karte für Webseite und Broschüre\Karte Gütesiegelschulen 2018_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" y="1628800"/>
            <a:ext cx="91060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wir sind und was wir tun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"/>
            </a:pPr>
            <a:r>
              <a:rPr lang="de-DE" sz="2400" dirty="0" err="1" smtClean="0"/>
              <a:t>OeAD</a:t>
            </a:r>
            <a:endParaRPr lang="de-AT" sz="2300" dirty="0" smtClean="0"/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AT" sz="2300" dirty="0" smtClean="0"/>
              <a:t>Erasmus+ Schulbildung: </a:t>
            </a:r>
            <a:r>
              <a:rPr lang="de-AT" sz="2400" dirty="0"/>
              <a:t>grenzüberschreitende Kooperationen zwischen Kindergärten, Schulen </a:t>
            </a:r>
            <a:r>
              <a:rPr lang="de-AT" sz="2400" dirty="0" smtClean="0"/>
              <a:t>u.a. / Lehraufenthalte von </a:t>
            </a:r>
            <a:r>
              <a:rPr lang="de-AT" sz="2400" dirty="0" err="1" smtClean="0"/>
              <a:t>Pädagog</a:t>
            </a:r>
            <a:r>
              <a:rPr lang="de-AT" sz="2400" dirty="0" smtClean="0"/>
              <a:t>/innen / </a:t>
            </a:r>
            <a:r>
              <a:rPr lang="de-AT" sz="2400" dirty="0" err="1" smtClean="0"/>
              <a:t>eTwinning</a:t>
            </a:r>
            <a:r>
              <a:rPr lang="de-AT" sz="2400" dirty="0" smtClean="0"/>
              <a:t> – europäisches online-Netzwerk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Kulturkontakt Austria: Kulturvermittlung an Schulen (Workshops, Projektförderung </a:t>
            </a:r>
            <a:r>
              <a:rPr lang="de-DE" sz="2400" dirty="0" err="1" smtClean="0"/>
              <a:t>uvm</a:t>
            </a:r>
            <a:r>
              <a:rPr lang="de-DE" sz="2400" dirty="0" smtClean="0"/>
              <a:t>.)</a:t>
            </a:r>
          </a:p>
          <a:p>
            <a:pPr marL="908050" lvl="1" indent="-457200">
              <a:buFont typeface="Arial" panose="020B0604020202020204" pitchFamily="34" charset="0"/>
              <a:buChar char="•"/>
            </a:pPr>
            <a:r>
              <a:rPr lang="de-AT" sz="2300" dirty="0" smtClean="0"/>
              <a:t>Young Science: eine </a:t>
            </a:r>
            <a:r>
              <a:rPr lang="de-AT" sz="2300" dirty="0"/>
              <a:t>Bildungsmaßnahme des </a:t>
            </a:r>
            <a:r>
              <a:rPr lang="de-AT" sz="2300" dirty="0" smtClean="0"/>
              <a:t>BMBWF</a:t>
            </a:r>
          </a:p>
          <a:p>
            <a:pPr marL="1260475" lvl="2" indent="-457200">
              <a:buFont typeface="Wingdings" panose="05000000000000000000" pitchFamily="2" charset="2"/>
              <a:buChar char="ü"/>
            </a:pPr>
            <a:r>
              <a:rPr lang="de-AT" sz="1800" dirty="0" smtClean="0"/>
              <a:t>Abbau </a:t>
            </a:r>
            <a:r>
              <a:rPr lang="de-AT" sz="1800" dirty="0"/>
              <a:t>der Wissenschaftsskepsis</a:t>
            </a:r>
          </a:p>
          <a:p>
            <a:pPr marL="1260475" lvl="2" indent="-457200">
              <a:buFont typeface="Wingdings" panose="05000000000000000000" pitchFamily="2" charset="2"/>
              <a:buChar char="ü"/>
            </a:pPr>
            <a:r>
              <a:rPr lang="de-AT" sz="1800" dirty="0"/>
              <a:t>Wissenschaftliche Nachwuchsförderung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" name="Picture 2" descr="T:\10_Medien\03_Piktogramme\woo-education-icons\png_größer\Shape 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687552" cy="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12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Forschungspartnerschulen 2018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170" name="Picture 2" descr="S:\YOUNG SCIENCE\Gütesiegel\4. Ausschreibung\Fotos Verleihung\Fotogalerie (c) OeAD_APA-FotoserviceSchedl\091_20180919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r="311"/>
          <a:stretch/>
        </p:blipFill>
        <p:spPr bwMode="auto">
          <a:xfrm>
            <a:off x="1259632" y="1843198"/>
            <a:ext cx="6552728" cy="36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Schüler/innen an die Hochschulen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Inhaltsplatzhalter 9"/>
          <p:cNvSpPr txBox="1">
            <a:spLocks/>
          </p:cNvSpPr>
          <p:nvPr/>
        </p:nvSpPr>
        <p:spPr>
          <a:xfrm>
            <a:off x="539552" y="1628800"/>
            <a:ext cx="7560840" cy="4205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BA2E16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4508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SzPct val="90000"/>
              <a:buFont typeface="Calibri" panose="020F0502020204030204" pitchFamily="34" charset="0"/>
              <a:buChar char="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Begabungsförderinitiative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Vormals beim ÖZBF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Schüler/innen können Lehrveranstaltungen besuchen und Prüfungen absolvieren </a:t>
            </a:r>
            <a:r>
              <a:rPr lang="de-DE" sz="2300" dirty="0" smtClean="0">
                <a:sym typeface="Wingdings" panose="05000000000000000000" pitchFamily="2" charset="2"/>
              </a:rPr>
              <a:t> werden später angerechnet 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>
                <a:sym typeface="Wingdings" panose="05000000000000000000" pitchFamily="2" charset="2"/>
              </a:rPr>
              <a:t>Keine Studiengebühren 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>
                <a:sym typeface="Wingdings" panose="05000000000000000000" pitchFamily="2" charset="2"/>
              </a:rPr>
              <a:t>Nominierung durch die Schulleitung 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>
                <a:sym typeface="Wingdings" panose="05000000000000000000" pitchFamily="2" charset="2"/>
              </a:rPr>
              <a:t>Alle Infos in Kürze auf </a:t>
            </a:r>
            <a:r>
              <a:rPr lang="de-DE" sz="2300" dirty="0" smtClean="0">
                <a:sym typeface="Wingdings" panose="05000000000000000000" pitchFamily="2" charset="2"/>
                <a:hlinkClick r:id="rId2"/>
              </a:rPr>
              <a:t>www.youngscience.at</a:t>
            </a:r>
            <a:r>
              <a:rPr lang="de-DE" sz="2300" dirty="0" smtClean="0">
                <a:sym typeface="Wingdings" panose="05000000000000000000" pitchFamily="2" charset="2"/>
              </a:rPr>
              <a:t> </a:t>
            </a:r>
            <a:endParaRPr lang="de-DE" sz="2300" dirty="0" smtClean="0"/>
          </a:p>
          <a:p>
            <a:endParaRPr lang="de-DE" sz="2300" dirty="0" smtClean="0"/>
          </a:p>
        </p:txBody>
      </p:sp>
      <p:pic>
        <p:nvPicPr>
          <p:cNvPr id="10" name="Picture 5" descr="T:\10_Medien\03_Piktogramme\woo-education-icons\png_größer\Shape 1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38771"/>
            <a:ext cx="828032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5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02568"/>
            <a:ext cx="8229600" cy="1143000"/>
          </a:xfrm>
        </p:spPr>
        <p:txBody>
          <a:bodyPr/>
          <a:lstStyle/>
          <a:p>
            <a:r>
              <a:rPr lang="de-DE" dirty="0" smtClean="0"/>
              <a:t>Newsletter &amp; Facebook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0" y="1628800"/>
            <a:ext cx="7006616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2555776" y="1412776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6732240" y="141277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9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Inhaltsplatzhalter 9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45" y="5876925"/>
            <a:ext cx="1028572" cy="720725"/>
          </a:xfrm>
        </p:spPr>
      </p:pic>
      <p:pic>
        <p:nvPicPr>
          <p:cNvPr id="11" name="Picture 2" descr="Bildergebnis für vielen dank für eure aufmerksamk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28800"/>
            <a:ext cx="6867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1276969" y="407707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BA2E16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534988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SzPct val="90000"/>
              <a:buFont typeface="Calibri" panose="020F0502020204030204" pitchFamily="34" charset="0"/>
              <a:buChar char="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4250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85750" algn="l" defTabSz="914400" rtl="0" eaLnBrk="1" latinLnBrk="0" hangingPunct="1">
              <a:spcBef>
                <a:spcPct val="20000"/>
              </a:spcBef>
              <a:buClr>
                <a:srgbClr val="B92E16"/>
              </a:buClr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rgbClr val="BA2E16"/>
                </a:solidFill>
              </a:rPr>
              <a:t>FÜR EURE AUFMERKSAMKEIT!</a:t>
            </a:r>
            <a:endParaRPr lang="de-AT" dirty="0">
              <a:solidFill>
                <a:srgbClr val="BA2E16"/>
              </a:solidFill>
            </a:endParaRPr>
          </a:p>
        </p:txBody>
      </p:sp>
      <p:pic>
        <p:nvPicPr>
          <p:cNvPr id="13" name="Inhaltsplatzhalter 17"/>
          <p:cNvPicPr>
            <a:picLocks noGrp="1" noChangeAspect="1"/>
          </p:cNvPicPr>
          <p:nvPr>
            <p:ph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6008232"/>
            <a:ext cx="1368425" cy="458111"/>
          </a:xfrm>
        </p:spPr>
      </p:pic>
    </p:spTree>
    <p:extLst>
      <p:ext uri="{BB962C8B-B14F-4D97-AF65-F5344CB8AC3E}">
        <p14:creationId xmlns:p14="http://schemas.microsoft.com/office/powerpoint/2010/main" val="10846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Initiativen im Überblick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Schulbesuche von Forscher/innen: </a:t>
            </a:r>
            <a:br>
              <a:rPr lang="de-DE" sz="2300" dirty="0" smtClean="0"/>
            </a:br>
            <a:r>
              <a:rPr lang="de-DE" sz="2300" dirty="0" smtClean="0"/>
              <a:t>Young Science-Botschafter/innen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Forschungsprojekte zum Mitarbeiten: </a:t>
            </a:r>
            <a:r>
              <a:rPr lang="de-DE" sz="2300" dirty="0"/>
              <a:t>Wettbewerb </a:t>
            </a:r>
            <a:r>
              <a:rPr lang="de-DE" sz="2300" dirty="0" smtClean="0"/>
              <a:t>- </a:t>
            </a:r>
            <a:br>
              <a:rPr lang="de-DE" sz="2300" dirty="0" smtClean="0"/>
            </a:br>
            <a:r>
              <a:rPr lang="de-DE" sz="2300" dirty="0" smtClean="0"/>
              <a:t>Citizen Science Award</a:t>
            </a:r>
            <a:endParaRPr lang="de-AT" sz="2300" dirty="0" smtClean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AT" sz="2300" dirty="0" smtClean="0"/>
              <a:t>Digitale Lehr- und Lehrmittel mitgestalten  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Unterstützung </a:t>
            </a:r>
            <a:r>
              <a:rPr lang="de-DE" sz="2300" dirty="0"/>
              <a:t>bei der Themenfindung für </a:t>
            </a:r>
            <a:r>
              <a:rPr lang="de-DE" sz="2300" dirty="0" smtClean="0"/>
              <a:t>VWA/Diplomarbeit: Young Science-Themenplattform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Young Science-Gütesiegel für Forschungspartnerschulen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Schüler/innen an die Hochschulen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endParaRPr lang="de-AT" sz="23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Inhaltsplatzhalter 1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" name="Inhaltsplatzhalt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597758" cy="8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Webseite</a:t>
            </a:r>
            <a:br>
              <a:rPr lang="de-DE" dirty="0"/>
            </a:br>
            <a:r>
              <a:rPr lang="de-DE" dirty="0"/>
              <a:t>www.youngscience.at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DB3F762-8D19-48FB-9610-D9592F906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9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Science-Botschafterinnen und </a:t>
            </a:r>
            <a:br>
              <a:rPr lang="de-DE" dirty="0"/>
            </a:br>
            <a:r>
              <a:rPr lang="de-DE" dirty="0"/>
              <a:t>-Botschafter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457200" indent="-457200">
              <a:buFont typeface="Calibri" panose="020F0502020204030204" pitchFamily="34" charset="0"/>
              <a:buChar char="→"/>
            </a:pPr>
            <a:r>
              <a:rPr lang="de-AT" sz="2300" dirty="0" smtClean="0"/>
              <a:t>Knapp 180 Forscherinnen </a:t>
            </a:r>
            <a:r>
              <a:rPr lang="de-AT" sz="2300" dirty="0"/>
              <a:t>und Forscher besuchen ehrenamtlich </a:t>
            </a:r>
            <a:r>
              <a:rPr lang="de-AT" sz="2300" dirty="0" smtClean="0"/>
              <a:t>Schulen 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AT" sz="2300" dirty="0" smtClean="0"/>
              <a:t>81 besuchen Schulen in NÖ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Alle </a:t>
            </a:r>
            <a:r>
              <a:rPr lang="de-DE" sz="2300" dirty="0" smtClean="0"/>
              <a:t>Schulstufen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Erzählen von ihrem Forschungsfeld und </a:t>
            </a:r>
            <a:r>
              <a:rPr lang="de-DE" sz="2300" dirty="0" smtClean="0"/>
              <a:t>Arbeitsalltag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Kein </a:t>
            </a:r>
            <a:r>
              <a:rPr lang="de-DE" sz="2300" dirty="0"/>
              <a:t>Honorar, ggf. Reisekosten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Ablauf: Profile </a:t>
            </a:r>
            <a:r>
              <a:rPr lang="de-DE" sz="2300" dirty="0"/>
              <a:t>und Interessensmeldung auf </a:t>
            </a:r>
            <a:r>
              <a:rPr lang="de-DE" sz="2300" dirty="0">
                <a:hlinkClick r:id="rId2"/>
              </a:rPr>
              <a:t>www.youngscience.at</a:t>
            </a:r>
            <a:r>
              <a:rPr lang="de-DE" sz="2300" dirty="0"/>
              <a:t> </a:t>
            </a:r>
            <a:r>
              <a:rPr lang="de-DE" sz="2300" dirty="0" smtClean="0"/>
              <a:t>/ Fragenkatalog vorab übermitteln</a:t>
            </a:r>
            <a:endParaRPr lang="de-AT" sz="23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4338" name="Picture 2" descr="U:\KIM\10_Piktogramme\education icons_ROT\Shape 53.png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41" y="5589588"/>
            <a:ext cx="903194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Science-Botschafterinnen und </a:t>
            </a:r>
            <a:br>
              <a:rPr lang="de-DE" dirty="0"/>
            </a:br>
            <a:r>
              <a:rPr lang="de-DE" dirty="0"/>
              <a:t>-Botschafter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F37F013-F9AF-4DA7-B1F0-C841FF77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6" y="1443147"/>
            <a:ext cx="6912768" cy="38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6" y="5245541"/>
            <a:ext cx="6836822" cy="14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Science-Botschafterinnen und </a:t>
            </a:r>
            <a:br>
              <a:rPr lang="de-DE" dirty="0"/>
            </a:br>
            <a:r>
              <a:rPr lang="de-DE" dirty="0"/>
              <a:t>-Botschafter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888432" cy="21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05064"/>
            <a:ext cx="2952328" cy="19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6446"/>
            <a:ext cx="2271301" cy="19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9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94" y="4005064"/>
            <a:ext cx="2929036" cy="19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46088" y="620688"/>
            <a:ext cx="8230368" cy="1008112"/>
          </a:xfrm>
        </p:spPr>
        <p:txBody>
          <a:bodyPr/>
          <a:lstStyle/>
          <a:p>
            <a:r>
              <a:rPr lang="de-DE" dirty="0"/>
              <a:t>Citizen Science </a:t>
            </a:r>
            <a:r>
              <a:rPr lang="de-DE" dirty="0" smtClean="0"/>
              <a:t>Award - Forschungswettbewerb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Mitarbeiten bei einem von 8 Forschungsprojekten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Vögel beobachten, Müll in der Natur dokumentieren, Sprache im öffentlichen Raum kategorisieren </a:t>
            </a:r>
            <a:r>
              <a:rPr lang="de-DE" sz="2300" dirty="0" err="1"/>
              <a:t>uvm</a:t>
            </a:r>
            <a:r>
              <a:rPr lang="de-DE" sz="2300" dirty="0"/>
              <a:t>.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AT" sz="2300" dirty="0" smtClean="0"/>
              <a:t>Für ALLE Schulen (und </a:t>
            </a:r>
            <a:r>
              <a:rPr lang="de-AT" sz="2300" dirty="0"/>
              <a:t>interessierten </a:t>
            </a:r>
            <a:r>
              <a:rPr lang="de-AT" sz="2300" dirty="0" smtClean="0"/>
              <a:t>Einzelpersonen)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err="1"/>
              <a:t>Mitforschzeitraum</a:t>
            </a:r>
            <a:r>
              <a:rPr lang="de-DE" sz="2300" dirty="0"/>
              <a:t> April </a:t>
            </a:r>
            <a:r>
              <a:rPr lang="de-DE" sz="2300" dirty="0" smtClean="0"/>
              <a:t>bis Schuljahresende 2020</a:t>
            </a:r>
            <a:endParaRPr lang="de-AT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 smtClean="0"/>
              <a:t>Mitmachen </a:t>
            </a:r>
            <a:r>
              <a:rPr lang="de-DE" sz="2300" dirty="0"/>
              <a:t>über: Apps, </a:t>
            </a:r>
            <a:r>
              <a:rPr lang="de-DE" sz="2300" dirty="0" smtClean="0"/>
              <a:t>Webseiten, </a:t>
            </a:r>
            <a:r>
              <a:rPr lang="de-DE" sz="2300" dirty="0"/>
              <a:t>Ausstellung (Wien)</a:t>
            </a:r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de-DE" sz="2300" dirty="0"/>
              <a:t>Geldpreise für die </a:t>
            </a:r>
            <a:r>
              <a:rPr lang="de-DE" sz="2300" dirty="0" smtClean="0"/>
              <a:t>Klassenkassa (1.000,- Euro) </a:t>
            </a:r>
            <a:r>
              <a:rPr lang="de-DE" sz="2300" dirty="0"/>
              <a:t>+ Sonderpreis </a:t>
            </a:r>
            <a:r>
              <a:rPr lang="de-DE" sz="2300" dirty="0" smtClean="0"/>
              <a:t>(2.000,- Euro)</a:t>
            </a:r>
            <a:endParaRPr lang="de-DE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en-US" sz="2300" dirty="0" err="1" smtClean="0"/>
              <a:t>Bisher</a:t>
            </a:r>
            <a:r>
              <a:rPr lang="en-US" sz="2300" dirty="0" smtClean="0"/>
              <a:t> </a:t>
            </a:r>
            <a:r>
              <a:rPr lang="en-US" sz="2300" dirty="0" err="1" smtClean="0"/>
              <a:t>knapp</a:t>
            </a:r>
            <a:r>
              <a:rPr lang="en-US" sz="2300" dirty="0" smtClean="0"/>
              <a:t> 14.000 </a:t>
            </a:r>
            <a:r>
              <a:rPr lang="en-US" sz="2300" dirty="0" err="1" smtClean="0"/>
              <a:t>Schüler</a:t>
            </a:r>
            <a:r>
              <a:rPr lang="en-US" sz="2300" dirty="0" smtClean="0"/>
              <a:t>/</a:t>
            </a:r>
            <a:r>
              <a:rPr lang="en-US" sz="2300" dirty="0" err="1" smtClean="0"/>
              <a:t>innen</a:t>
            </a:r>
            <a:r>
              <a:rPr lang="en-US" sz="2300" dirty="0" smtClean="0"/>
              <a:t> </a:t>
            </a:r>
            <a:r>
              <a:rPr lang="en-US" sz="2300" dirty="0"/>
              <a:t>und </a:t>
            </a:r>
            <a:r>
              <a:rPr lang="en-US" sz="2300" dirty="0" err="1" smtClean="0"/>
              <a:t>Interessierte</a:t>
            </a:r>
            <a:endParaRPr lang="en-US" sz="2300" dirty="0" smtClean="0"/>
          </a:p>
          <a:p>
            <a:pPr marL="457200" indent="-457200">
              <a:buFont typeface="Calibri" panose="020F0502020204030204" pitchFamily="34" charset="0"/>
              <a:buChar char="→"/>
            </a:pPr>
            <a:r>
              <a:rPr lang="en-US" sz="2300" dirty="0" smtClean="0"/>
              <a:t>Citizen Science Award-Tag! </a:t>
            </a:r>
            <a:endParaRPr lang="en-US" sz="2300" dirty="0"/>
          </a:p>
          <a:p>
            <a:pPr marL="457200" indent="-457200">
              <a:buFont typeface="Calibri" panose="020F0502020204030204" pitchFamily="34" charset="0"/>
              <a:buChar char="→"/>
            </a:pPr>
            <a:endParaRPr lang="de-AT" sz="23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Inhaltsplatzhalter 1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" name="Inhaltsplatzhalt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17232"/>
            <a:ext cx="1151731" cy="1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Verleihung der Awards 2018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200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4875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PowerPoint-Präsentation</vt:lpstr>
      <vt:lpstr>Wer wir sind und was wir tun</vt:lpstr>
      <vt:lpstr>Die Initiativen im Überblick</vt:lpstr>
      <vt:lpstr>Unsere Webseite www.youngscience.at</vt:lpstr>
      <vt:lpstr>Young Science-Botschafterinnen und  -Botschafter</vt:lpstr>
      <vt:lpstr>Young Science-Botschafterinnen und  -Botschafter</vt:lpstr>
      <vt:lpstr>Young Science-Botschafterinnen und  -Botschafter</vt:lpstr>
      <vt:lpstr>Citizen Science Award - Forschungswettbewerb</vt:lpstr>
      <vt:lpstr>Verleihung der Awards 2018 </vt:lpstr>
      <vt:lpstr>Digitale Lehr- und Lernmittel mitgestalten</vt:lpstr>
      <vt:lpstr>Digitale Lehr- und Lernmittel mitgestalten</vt:lpstr>
      <vt:lpstr>Digitale Lehr- und Lernmittel mitgestalten</vt:lpstr>
      <vt:lpstr>Themenplattform für VWA</vt:lpstr>
      <vt:lpstr>Suchfunktion</vt:lpstr>
      <vt:lpstr>Forschungsprojekt</vt:lpstr>
      <vt:lpstr>Young Science Inspiration Award </vt:lpstr>
      <vt:lpstr>Young Science Inspiration Award </vt:lpstr>
      <vt:lpstr>Young Science-Gütesiegel für Forschungspartnerschulen</vt:lpstr>
      <vt:lpstr>Die Forschungspartnerschulen 2018</vt:lpstr>
      <vt:lpstr>Forschungspartnerschulen 2018</vt:lpstr>
      <vt:lpstr>Schüler/innen an die Hochschulen</vt:lpstr>
      <vt:lpstr>Newsletter &amp; Facebook </vt:lpstr>
      <vt:lpstr>PowerPoint-Präsentation</vt:lpstr>
    </vt:vector>
  </TitlesOfParts>
  <Company>OeAD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Pint, Petra</dc:creator>
  <cp:lastModifiedBy>Steinmassl, Lydia</cp:lastModifiedBy>
  <cp:revision>482</cp:revision>
  <cp:lastPrinted>2018-09-14T12:40:44Z</cp:lastPrinted>
  <dcterms:created xsi:type="dcterms:W3CDTF">2015-10-16T11:51:50Z</dcterms:created>
  <dcterms:modified xsi:type="dcterms:W3CDTF">2019-11-19T12:24:12Z</dcterms:modified>
</cp:coreProperties>
</file>