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93" r:id="rId4"/>
    <p:sldId id="276" r:id="rId5"/>
    <p:sldId id="288" r:id="rId6"/>
    <p:sldId id="296" r:id="rId7"/>
    <p:sldId id="291" r:id="rId8"/>
    <p:sldId id="286" r:id="rId9"/>
    <p:sldId id="283" r:id="rId10"/>
    <p:sldId id="284" r:id="rId11"/>
    <p:sldId id="285" r:id="rId12"/>
    <p:sldId id="278" r:id="rId13"/>
    <p:sldId id="299" r:id="rId14"/>
    <p:sldId id="280" r:id="rId15"/>
    <p:sldId id="302" r:id="rId16"/>
    <p:sldId id="303" r:id="rId17"/>
    <p:sldId id="304" r:id="rId18"/>
    <p:sldId id="305" r:id="rId19"/>
    <p:sldId id="281" r:id="rId20"/>
    <p:sldId id="282" r:id="rId21"/>
    <p:sldId id="300" r:id="rId22"/>
    <p:sldId id="306" r:id="rId23"/>
    <p:sldId id="307" r:id="rId24"/>
    <p:sldId id="301" r:id="rId2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BF0F4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8" autoAdjust="0"/>
    <p:restoredTop sz="94818" autoAdjust="0"/>
  </p:normalViewPr>
  <p:slideViewPr>
    <p:cSldViewPr snapToGrid="0" snapToObjects="1">
      <p:cViewPr varScale="1">
        <p:scale>
          <a:sx n="104" d="100"/>
          <a:sy n="104" d="100"/>
        </p:scale>
        <p:origin x="1013" y="77"/>
      </p:cViewPr>
      <p:guideLst>
        <p:guide orient="horz" pos="524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752" y="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08.03.2023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9" name="Grafik 8" descr="Bundesministerium für Bildung, Wissenschaft und Forsch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 bwMode="auto">
          <a:xfrm>
            <a:off x="5292000" y="432000"/>
            <a:ext cx="1476000" cy="34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4688"/>
            <a:ext cx="7432675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" y="1000799"/>
            <a:ext cx="9144001" cy="4142701"/>
          </a:xfrm>
          <a:prstGeom prst="rect">
            <a:avLst/>
          </a:prstGeom>
          <a:solidFill>
            <a:srgbClr val="EBF0F4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2000"/>
            <a:ext cx="7978526" cy="997200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4000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bmbwf.gv.at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Bundesministerium für Bildung, Wissenschaft und Forschu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 bwMode="auto">
          <a:xfrm>
            <a:off x="226800" y="208800"/>
            <a:ext cx="3030855" cy="699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1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01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6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1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02</a:t>
            </a:r>
            <a:endParaRPr lang="de-AT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1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03</a:t>
            </a:r>
            <a:endParaRPr lang="de-AT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60856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04</a:t>
            </a:r>
            <a:endParaRPr lang="de-AT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5668681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60856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05</a:t>
            </a:r>
            <a:endParaRPr lang="de-AT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668680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60856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/>
            </a:lvl1pPr>
          </a:lstStyle>
          <a:p>
            <a:pPr lvl="0"/>
            <a:r>
              <a:rPr lang="de-AT" dirty="0" smtClean="0"/>
              <a:t>06</a:t>
            </a:r>
            <a:endParaRPr lang="de-AT" dirty="0"/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668680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55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000800"/>
            <a:ext cx="9144000" cy="4142700"/>
          </a:xfrm>
          <a:prstGeom prst="rect">
            <a:avLst/>
          </a:prstGeom>
          <a:solidFill>
            <a:schemeClr val="tx1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1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01</a:t>
            </a:r>
            <a:endParaRPr lang="de-AT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6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1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02</a:t>
            </a:r>
            <a:endParaRPr lang="de-AT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1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03</a:t>
            </a:r>
            <a:endParaRPr lang="de-AT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60856" y="17136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04</a:t>
            </a:r>
            <a:endParaRPr lang="de-AT" dirty="0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5668681" y="1713600"/>
            <a:ext cx="2335452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60856" y="26892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05</a:t>
            </a:r>
            <a:endParaRPr lang="de-AT" dirty="0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668680" y="26892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60856" y="3682800"/>
            <a:ext cx="881063" cy="882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2"/>
                </a:solidFill>
              </a:defRPr>
            </a:lvl1pPr>
          </a:lstStyle>
          <a:p>
            <a:pPr lvl="0"/>
            <a:r>
              <a:rPr lang="de-AT" dirty="0" smtClean="0"/>
              <a:t>06</a:t>
            </a:r>
            <a:endParaRPr lang="de-AT" dirty="0"/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668680" y="3682800"/>
            <a:ext cx="2335453" cy="8810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22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623600"/>
            <a:ext cx="7978775" cy="2984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623600"/>
            <a:ext cx="3813175" cy="2984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623600"/>
            <a:ext cx="3812400" cy="298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623600"/>
            <a:ext cx="3838575" cy="298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623600"/>
            <a:ext cx="3838575" cy="298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23600"/>
            <a:ext cx="7978775" cy="298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00"/>
            <a:ext cx="5389200" cy="838210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2000"/>
            <a:ext cx="7978526" cy="997200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4000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bmbwf.gv.at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Bundesministerium für Bildung, Wissenschaft und Forschu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 bwMode="auto">
          <a:xfrm>
            <a:off x="226800" y="208800"/>
            <a:ext cx="3030855" cy="699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1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815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" y="1000800"/>
            <a:ext cx="9144001" cy="4142700"/>
          </a:xfrm>
          <a:prstGeom prst="rect">
            <a:avLst/>
          </a:prstGeom>
          <a:solidFill>
            <a:schemeClr val="tx1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44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 marL="789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7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054800"/>
            <a:ext cx="7978525" cy="62209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 (in weiß)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000800"/>
            <a:ext cx="9143999" cy="41427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88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4133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539998" y="1623600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39998" y="1623600"/>
            <a:ext cx="2289177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540001" y="2030399"/>
            <a:ext cx="2289174" cy="2513829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40000" y="2138401"/>
            <a:ext cx="2289175" cy="2405828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3387701" y="1623600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3387701" y="1623600"/>
            <a:ext cx="2289177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3397950" y="2030400"/>
            <a:ext cx="2289174" cy="251383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3384675" y="2138400"/>
            <a:ext cx="2289175" cy="2405830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6227641" y="1623600"/>
            <a:ext cx="2289177" cy="406800"/>
          </a:xfrm>
          <a:prstGeom prst="rect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/>
          </p:nvPr>
        </p:nvSpPr>
        <p:spPr>
          <a:xfrm>
            <a:off x="6227643" y="1623600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6224613" y="2030400"/>
            <a:ext cx="2289174" cy="2513828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6"/>
          </p:nvPr>
        </p:nvSpPr>
        <p:spPr>
          <a:xfrm>
            <a:off x="6227644" y="2138400"/>
            <a:ext cx="2289175" cy="2405830"/>
          </a:xfrm>
        </p:spPr>
        <p:txBody>
          <a:bodyPr lIns="108000" rIns="108000"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38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7"/>
          </p:nvPr>
        </p:nvSpPr>
        <p:spPr>
          <a:xfrm>
            <a:off x="540001" y="1712264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647825" y="1713201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8"/>
          </p:nvPr>
        </p:nvSpPr>
        <p:spPr>
          <a:xfrm>
            <a:off x="540001" y="2687866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47825" y="2688803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9"/>
          </p:nvPr>
        </p:nvSpPr>
        <p:spPr>
          <a:xfrm>
            <a:off x="540000" y="3682554"/>
            <a:ext cx="882000" cy="88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47825" y="3679903"/>
            <a:ext cx="3413125" cy="8810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933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23600"/>
            <a:ext cx="5990589" cy="298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789419" y="1623600"/>
            <a:ext cx="1729105" cy="298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6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4133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ichtungspfeil 6"/>
          <p:cNvSpPr/>
          <p:nvPr userDrawn="1"/>
        </p:nvSpPr>
        <p:spPr>
          <a:xfrm>
            <a:off x="540000" y="1605600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39999" y="1623600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540000" y="2138400"/>
            <a:ext cx="2289175" cy="2405829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Richtungspfeil 12"/>
          <p:cNvSpPr/>
          <p:nvPr userDrawn="1"/>
        </p:nvSpPr>
        <p:spPr>
          <a:xfrm>
            <a:off x="3384675" y="1605600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5"/>
          </p:nvPr>
        </p:nvSpPr>
        <p:spPr>
          <a:xfrm>
            <a:off x="3384674" y="1623600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3384675" y="2138400"/>
            <a:ext cx="2289175" cy="2405829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Richtungspfeil 13"/>
          <p:cNvSpPr/>
          <p:nvPr userDrawn="1"/>
        </p:nvSpPr>
        <p:spPr>
          <a:xfrm>
            <a:off x="6227644" y="1605600"/>
            <a:ext cx="2485036" cy="407095"/>
          </a:xfrm>
          <a:prstGeom prst="homePlate">
            <a:avLst/>
          </a:prstGeom>
          <a:solidFill>
            <a:srgbClr val="E63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/>
          </p:nvPr>
        </p:nvSpPr>
        <p:spPr>
          <a:xfrm>
            <a:off x="6227643" y="1623600"/>
            <a:ext cx="2289175" cy="456569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6"/>
          </p:nvPr>
        </p:nvSpPr>
        <p:spPr>
          <a:xfrm>
            <a:off x="6227644" y="2138400"/>
            <a:ext cx="2289175" cy="2405829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717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623600"/>
            <a:ext cx="7978525" cy="28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bmbwf.gv.at</a:t>
            </a:r>
            <a:endParaRPr lang="de-AT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Bundesministerium für Bildung, Wissenschaft und Forschun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 bwMode="auto">
          <a:xfrm>
            <a:off x="316800" y="194400"/>
            <a:ext cx="2034000" cy="46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23" r:id="rId10"/>
    <p:sldLayoutId id="2147483731" r:id="rId11"/>
    <p:sldLayoutId id="2147483717" r:id="rId12"/>
    <p:sldLayoutId id="2147483721" r:id="rId13"/>
    <p:sldLayoutId id="2147483722" r:id="rId14"/>
    <p:sldLayoutId id="2147483718" r:id="rId15"/>
    <p:sldLayoutId id="214748372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mbwf.gv.at/k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bwf.gv.at/k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.forumbd.de/lehren-und-lernen/not-another-chatgpt-love-son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mbwf.gv.at/k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bwf.gv.at/ki" TargetMode="External"/><Relationship Id="rId2" Type="http://schemas.openxmlformats.org/officeDocument/2006/relationships/hyperlink" Target="https://www.schulministerium.nrw/system/files/media/document/file/handlungsleitfaden_ki_msb_nrw_230223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chokofakes.ai/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kofakes.ai/" TargetMode="External"/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bauer@bmbwf.gv.a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imikama.org/chatgpt-erfindet/?fbclid=IwAR1HcBWozq1PbBxlZQeP1jCRdGzW6KujKS5Od9wSSWF6PerKG4Ny5RRvON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bwf.gv.at/k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999" y="1062000"/>
            <a:ext cx="7978526" cy="2307212"/>
          </a:xfrm>
        </p:spPr>
        <p:txBody>
          <a:bodyPr/>
          <a:lstStyle/>
          <a:p>
            <a:r>
              <a:rPr lang="de-AT" dirty="0"/>
              <a:t>Auseinandersetzung mit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Künstlicher </a:t>
            </a:r>
            <a:r>
              <a:rPr lang="de-AT" dirty="0"/>
              <a:t>Intelligenz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im </a:t>
            </a:r>
            <a:r>
              <a:rPr lang="de-AT" dirty="0"/>
              <a:t>Bildungssystem</a:t>
            </a:r>
          </a:p>
        </p:txBody>
      </p:sp>
      <p:pic>
        <p:nvPicPr>
          <p:cNvPr id="1026" name="Picture 2" descr="Free Robot Artificial Intelligence illustration and pic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100000" l="18958" r="100000">
                        <a14:foregroundMark x1="34792" y1="90118" x2="38750" y2="69322"/>
                        <a14:foregroundMark x1="35938" y1="67404" x2="42188" y2="74189"/>
                        <a14:foregroundMark x1="36979" y1="61652" x2="37917" y2="74779"/>
                        <a14:foregroundMark x1="33958" y1="70059" x2="41250" y2="78761"/>
                        <a14:foregroundMark x1="36146" y1="67847" x2="38958" y2="77876"/>
                        <a14:foregroundMark x1="35313" y1="70501" x2="36771" y2="73156"/>
                        <a14:foregroundMark x1="35104" y1="72124" x2="37083" y2="73599"/>
                        <a14:foregroundMark x1="63438" y1="58112" x2="65313" y2="68879"/>
                        <a14:foregroundMark x1="79271" y1="52802" x2="79792" y2="58555"/>
                        <a14:foregroundMark x1="75729" y1="52212" x2="73646" y2="62242"/>
                        <a14:backgroundMark x1="36354" y1="33776" x2="36354" y2="33776"/>
                        <a14:backgroundMark x1="43333" y1="36726" x2="43333" y2="36726"/>
                        <a14:backgroundMark x1="40521" y1="25221" x2="45000" y2="39528"/>
                        <a14:backgroundMark x1="36458" y1="40560" x2="42813" y2="51327"/>
                        <a14:backgroundMark x1="33542" y1="43215" x2="41667" y2="5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79" y="1652159"/>
            <a:ext cx="4975861" cy="35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9999" y="3569400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AT" b="0" u="sng" dirty="0" smtClean="0">
                <a:solidFill>
                  <a:srgbClr val="FF0000"/>
                </a:solidFill>
              </a:rPr>
              <a:t>www.bmbwf.gv.at/ki</a:t>
            </a:r>
            <a:endParaRPr lang="de-AT" sz="1800" b="0" u="sng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4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Maschinelles Lernen und </a:t>
            </a:r>
            <a:r>
              <a:rPr lang="de-AT" dirty="0" err="1" smtClean="0"/>
              <a:t>Deep</a:t>
            </a:r>
            <a:r>
              <a:rPr lang="de-AT" dirty="0" smtClean="0"/>
              <a:t> Learning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3306540"/>
          </a:xfrm>
        </p:spPr>
        <p:txBody>
          <a:bodyPr/>
          <a:lstStyle/>
          <a:p>
            <a:r>
              <a:rPr lang="de-AT" dirty="0" smtClean="0"/>
              <a:t>Vielversprechendstes Teilgebiet </a:t>
            </a:r>
            <a:r>
              <a:rPr lang="de-AT" dirty="0"/>
              <a:t>der Künstlichen </a:t>
            </a:r>
            <a:r>
              <a:rPr lang="de-AT" dirty="0" smtClean="0"/>
              <a:t>Intelligenz: </a:t>
            </a:r>
            <a:r>
              <a:rPr lang="de-AT" b="1" dirty="0" smtClean="0"/>
              <a:t>Maschinelles Lernen.</a:t>
            </a:r>
          </a:p>
          <a:p>
            <a:r>
              <a:rPr lang="de-AT" dirty="0" smtClean="0"/>
              <a:t>Reicht </a:t>
            </a:r>
            <a:r>
              <a:rPr lang="de-AT" dirty="0"/>
              <a:t>von einfachen statistischen Modellen bis zu künstlichen neuronalen </a:t>
            </a:r>
            <a:r>
              <a:rPr lang="de-AT" dirty="0" smtClean="0"/>
              <a:t>Netzen.</a:t>
            </a:r>
          </a:p>
          <a:p>
            <a:r>
              <a:rPr lang="de-AT" dirty="0" smtClean="0"/>
              <a:t>Computersysteme lernen unter </a:t>
            </a:r>
            <a:r>
              <a:rPr lang="de-AT" b="1" dirty="0"/>
              <a:t>Vorgabe der gewünschten Ergebnisse </a:t>
            </a:r>
            <a:r>
              <a:rPr lang="de-AT" dirty="0"/>
              <a:t>(</a:t>
            </a:r>
            <a:r>
              <a:rPr lang="de-AT" i="1" dirty="0" err="1"/>
              <a:t>supervised</a:t>
            </a:r>
            <a:r>
              <a:rPr lang="de-AT" i="1" dirty="0"/>
              <a:t> </a:t>
            </a:r>
            <a:r>
              <a:rPr lang="de-AT" i="1" dirty="0" err="1"/>
              <a:t>learning</a:t>
            </a:r>
            <a:r>
              <a:rPr lang="de-AT" dirty="0"/>
              <a:t>) oder </a:t>
            </a:r>
            <a:r>
              <a:rPr lang="de-AT" b="1" dirty="0"/>
              <a:t>selbstständig ohne </a:t>
            </a:r>
            <a:r>
              <a:rPr lang="de-AT" b="1" dirty="0" smtClean="0"/>
              <a:t>definierte </a:t>
            </a:r>
            <a:r>
              <a:rPr lang="de-AT" b="1" dirty="0"/>
              <a:t>Zielsetzung </a:t>
            </a:r>
            <a:r>
              <a:rPr lang="de-AT" dirty="0"/>
              <a:t>(</a:t>
            </a:r>
            <a:r>
              <a:rPr lang="de-AT" i="1" dirty="0" err="1"/>
              <a:t>unsupervised</a:t>
            </a:r>
            <a:r>
              <a:rPr lang="de-AT" i="1" dirty="0"/>
              <a:t> </a:t>
            </a:r>
            <a:r>
              <a:rPr lang="de-AT" i="1" dirty="0" err="1"/>
              <a:t>learning</a:t>
            </a:r>
            <a:r>
              <a:rPr lang="de-AT" dirty="0"/>
              <a:t>) </a:t>
            </a:r>
            <a:r>
              <a:rPr lang="de-AT" b="1" dirty="0"/>
              <a:t>aus Daten und Erfahrungen </a:t>
            </a:r>
            <a:r>
              <a:rPr lang="de-AT" dirty="0"/>
              <a:t>und können so Aufgaben immer besser ausführen</a:t>
            </a:r>
            <a:r>
              <a:rPr lang="de-AT" dirty="0" smtClean="0"/>
              <a:t>.</a:t>
            </a:r>
          </a:p>
          <a:p>
            <a:r>
              <a:rPr lang="de-AT" b="1" dirty="0" smtClean="0"/>
              <a:t>Grundlage</a:t>
            </a:r>
            <a:r>
              <a:rPr lang="de-AT" dirty="0" smtClean="0"/>
              <a:t> </a:t>
            </a:r>
            <a:r>
              <a:rPr lang="de-AT" dirty="0"/>
              <a:t>von maschinellem Lernen sind </a:t>
            </a:r>
            <a:r>
              <a:rPr lang="de-AT" b="1" dirty="0"/>
              <a:t>umfangreiche Datenbanken </a:t>
            </a:r>
            <a:r>
              <a:rPr lang="de-AT" dirty="0"/>
              <a:t>mit Ausgangsmaterialien wie </a:t>
            </a:r>
            <a:r>
              <a:rPr lang="de-AT" b="1" dirty="0"/>
              <a:t>Texten oder Bildern,</a:t>
            </a:r>
            <a:r>
              <a:rPr lang="de-AT" dirty="0"/>
              <a:t> anhand derer Algorithmen versuchen, </a:t>
            </a:r>
            <a:r>
              <a:rPr lang="de-AT" b="1" dirty="0"/>
              <a:t>Muster und Gesetzmäßigkeiten</a:t>
            </a:r>
            <a:r>
              <a:rPr lang="de-AT" dirty="0"/>
              <a:t> zu erkennen und anhand dieser Entscheidungen selbstständig treffen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42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Maschinelles Lernen im Alltag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599"/>
            <a:ext cx="7978775" cy="33666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dirty="0" smtClean="0"/>
              <a:t>KI-Werkzeuge sind </a:t>
            </a:r>
            <a:r>
              <a:rPr lang="de-AT" b="1" dirty="0" smtClean="0"/>
              <a:t>vielfach </a:t>
            </a:r>
            <a:r>
              <a:rPr lang="de-AT" b="1" dirty="0"/>
              <a:t>im Alltag im </a:t>
            </a:r>
            <a:r>
              <a:rPr lang="de-AT" b="1" dirty="0" smtClean="0"/>
              <a:t>Einsatz</a:t>
            </a:r>
            <a:endParaRPr lang="de-AT" dirty="0" smtClean="0"/>
          </a:p>
          <a:p>
            <a:pPr>
              <a:lnSpc>
                <a:spcPct val="100000"/>
              </a:lnSpc>
            </a:pPr>
            <a:r>
              <a:rPr lang="de-AT" dirty="0" smtClean="0"/>
              <a:t>z.B. auf dem Smartphone</a:t>
            </a:r>
          </a:p>
          <a:p>
            <a:pPr lvl="1">
              <a:lnSpc>
                <a:spcPct val="100000"/>
              </a:lnSpc>
            </a:pPr>
            <a:r>
              <a:rPr lang="de-AT" dirty="0" smtClean="0"/>
              <a:t>automatische </a:t>
            </a:r>
            <a:r>
              <a:rPr lang="de-AT" dirty="0"/>
              <a:t>Einstellung der </a:t>
            </a:r>
            <a:r>
              <a:rPr lang="de-AT" dirty="0" smtClean="0"/>
              <a:t>Kamera</a:t>
            </a:r>
          </a:p>
          <a:p>
            <a:pPr lvl="1">
              <a:lnSpc>
                <a:spcPct val="100000"/>
              </a:lnSpc>
            </a:pPr>
            <a:r>
              <a:rPr lang="de-AT" dirty="0" smtClean="0"/>
              <a:t>Erkennung </a:t>
            </a:r>
            <a:r>
              <a:rPr lang="de-AT" dirty="0"/>
              <a:t>von </a:t>
            </a:r>
            <a:r>
              <a:rPr lang="de-AT" dirty="0" smtClean="0"/>
              <a:t>Spracheingabe</a:t>
            </a:r>
          </a:p>
          <a:p>
            <a:pPr lvl="1">
              <a:lnSpc>
                <a:spcPct val="100000"/>
              </a:lnSpc>
            </a:pPr>
            <a:r>
              <a:rPr lang="de-AT" dirty="0" smtClean="0"/>
              <a:t>Gesichtserkennung statt Code/Passwort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Unterstützung für Menschen beim </a:t>
            </a:r>
            <a:r>
              <a:rPr lang="de-AT" dirty="0"/>
              <a:t>Umgang mit großen </a:t>
            </a:r>
            <a:r>
              <a:rPr lang="de-AT" dirty="0" smtClean="0"/>
              <a:t>Datenmengen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95" y="1145686"/>
            <a:ext cx="2828290" cy="235896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3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48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Handreichung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b="1" dirty="0" smtClean="0"/>
              <a:t>Sensibilisierung für die Thematik</a:t>
            </a:r>
          </a:p>
          <a:p>
            <a:r>
              <a:rPr lang="de-AT" b="1" dirty="0"/>
              <a:t>B</a:t>
            </a:r>
            <a:r>
              <a:rPr lang="de-AT" b="1" dirty="0" smtClean="0"/>
              <a:t>egleitung der öffentlichen Diskussion</a:t>
            </a:r>
          </a:p>
          <a:p>
            <a:pPr lvl="1"/>
            <a:r>
              <a:rPr lang="de-AT" dirty="0" smtClean="0"/>
              <a:t>Schritte </a:t>
            </a:r>
            <a:r>
              <a:rPr lang="de-AT" dirty="0"/>
              <a:t>in einer kontinuierlichen </a:t>
            </a:r>
            <a:r>
              <a:rPr lang="de-AT" dirty="0" smtClean="0"/>
              <a:t>Entwicklung</a:t>
            </a:r>
          </a:p>
          <a:p>
            <a:pPr lvl="1"/>
            <a:r>
              <a:rPr lang="de-AT" dirty="0" smtClean="0"/>
              <a:t>auch </a:t>
            </a:r>
            <a:r>
              <a:rPr lang="de-AT" dirty="0"/>
              <a:t>Erfindung des Buchdruckes oder der Schreibmaschine </a:t>
            </a:r>
            <a:r>
              <a:rPr lang="de-AT" dirty="0" smtClean="0"/>
              <a:t>haben </a:t>
            </a:r>
            <a:r>
              <a:rPr lang="de-AT" dirty="0"/>
              <a:t>unser Informationsverhalten jeweils </a:t>
            </a:r>
            <a:r>
              <a:rPr lang="de-AT" dirty="0" smtClean="0"/>
              <a:t>revolutioniert</a:t>
            </a:r>
          </a:p>
          <a:p>
            <a:r>
              <a:rPr lang="de-AT" dirty="0"/>
              <a:t>Das BMBWF verfolgt </a:t>
            </a:r>
            <a:r>
              <a:rPr lang="de-AT" b="1" dirty="0"/>
              <a:t>laufende und proaktive Kommunikation </a:t>
            </a:r>
            <a:r>
              <a:rPr lang="de-AT" dirty="0"/>
              <a:t>mit Lehrenden, der Bildungsverwaltung, </a:t>
            </a:r>
            <a:r>
              <a:rPr lang="de-AT" dirty="0" err="1"/>
              <a:t>Wissenschafter</a:t>
            </a:r>
            <a:r>
              <a:rPr lang="de-AT" dirty="0"/>
              <a:t>/inne/n und anderen Personen des </a:t>
            </a:r>
            <a:r>
              <a:rPr lang="de-AT" dirty="0" smtClean="0"/>
              <a:t>Bildungssystems.</a:t>
            </a:r>
            <a:endParaRPr lang="de-AT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65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Individualisierung von Lernprozessen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8078469" cy="2815200"/>
          </a:xfrm>
        </p:spPr>
        <p:txBody>
          <a:bodyPr/>
          <a:lstStyle/>
          <a:p>
            <a:r>
              <a:rPr lang="de-AT" dirty="0" smtClean="0"/>
              <a:t>immer </a:t>
            </a:r>
            <a:r>
              <a:rPr lang="de-AT" dirty="0"/>
              <a:t>wieder neue interaktive Aufgabenstellungen auf Basis von </a:t>
            </a:r>
            <a:r>
              <a:rPr lang="de-AT" dirty="0" smtClean="0"/>
              <a:t>Texten</a:t>
            </a:r>
          </a:p>
          <a:p>
            <a:r>
              <a:rPr lang="de-AT" dirty="0"/>
              <a:t>einfachere oder herausforderndere Versionen von </a:t>
            </a:r>
            <a:r>
              <a:rPr lang="de-AT" dirty="0" smtClean="0"/>
              <a:t>Texten</a:t>
            </a:r>
          </a:p>
          <a:p>
            <a:r>
              <a:rPr lang="de-AT" dirty="0" smtClean="0"/>
              <a:t>individuelles Feedback zu Aufgaben, z.B. durch die Entfernung von Grammatik- und Rechtschreibfehlern</a:t>
            </a:r>
          </a:p>
          <a:p>
            <a:r>
              <a:rPr lang="de-AT" dirty="0" smtClean="0"/>
              <a:t>freiwerdende Zeit- und Energieressourcen für Lehrende</a:t>
            </a:r>
          </a:p>
          <a:p>
            <a:r>
              <a:rPr lang="de-AT" dirty="0" smtClean="0"/>
              <a:t>individuelle Fähigkeiten können gefördert und geschärft werden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8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Unterstützung von Lehrpersonen</a:t>
            </a:r>
            <a:br>
              <a:rPr lang="de-AT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</a:t>
            </a:r>
            <a:r>
              <a:rPr lang="de-AT" dirty="0" smtClean="0"/>
              <a:t>utomatisiertes Erstellen von </a:t>
            </a:r>
            <a:r>
              <a:rPr lang="de-AT" dirty="0"/>
              <a:t>Ideensammlungen </a:t>
            </a:r>
            <a:r>
              <a:rPr lang="de-AT" dirty="0" smtClean="0"/>
              <a:t>oder ganzer Unterrichts-sequenzen</a:t>
            </a:r>
            <a:endParaRPr lang="de-AT" dirty="0"/>
          </a:p>
          <a:p>
            <a:r>
              <a:rPr lang="de-AT" dirty="0" smtClean="0"/>
              <a:t>Erstellen </a:t>
            </a:r>
            <a:r>
              <a:rPr lang="de-AT" dirty="0"/>
              <a:t>von Varianten von Aufgabenstellungen, deren Umformulierung, Verallgemeinerung oder </a:t>
            </a:r>
            <a:r>
              <a:rPr lang="de-AT" dirty="0" smtClean="0"/>
              <a:t>Präzisierung.</a:t>
            </a:r>
            <a:endParaRPr lang="de-AT" dirty="0"/>
          </a:p>
          <a:p>
            <a:r>
              <a:rPr lang="de-AT" dirty="0" smtClean="0"/>
              <a:t>Erleichterung der Kommunikation </a:t>
            </a:r>
            <a:r>
              <a:rPr lang="de-AT" dirty="0"/>
              <a:t>mit dem Elternhaus und überhaupt interkulturelle </a:t>
            </a:r>
            <a:r>
              <a:rPr lang="de-AT" dirty="0" smtClean="0"/>
              <a:t>Zusammenarbeit, etwa </a:t>
            </a:r>
            <a:r>
              <a:rPr lang="de-AT" dirty="0"/>
              <a:t>durch automatisiertes </a:t>
            </a:r>
            <a:r>
              <a:rPr lang="de-AT" dirty="0" err="1"/>
              <a:t>Zurverfügungstellen</a:t>
            </a:r>
            <a:r>
              <a:rPr lang="de-AT" dirty="0"/>
              <a:t> von </a:t>
            </a:r>
            <a:r>
              <a:rPr lang="de-AT" dirty="0" smtClean="0"/>
              <a:t>Übersetzungen.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13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743754"/>
            <a:ext cx="7978525" cy="622091"/>
          </a:xfrm>
        </p:spPr>
        <p:txBody>
          <a:bodyPr/>
          <a:lstStyle/>
          <a:p>
            <a:r>
              <a:rPr lang="de-AT" dirty="0" err="1" smtClean="0"/>
              <a:t>ChatGPT</a:t>
            </a:r>
            <a:r>
              <a:rPr lang="de-AT" dirty="0" smtClean="0"/>
              <a:t> zur Unterrichtsvorbereitung</a:t>
            </a:r>
            <a:endParaRPr lang="de-AT" sz="18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1243348"/>
            <a:ext cx="5019675" cy="4857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8354" b="51197"/>
          <a:stretch/>
        </p:blipFill>
        <p:spPr>
          <a:xfrm>
            <a:off x="539999" y="1865439"/>
            <a:ext cx="4107203" cy="24531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820" t="50006"/>
          <a:stretch/>
        </p:blipFill>
        <p:spPr>
          <a:xfrm>
            <a:off x="4387386" y="2157189"/>
            <a:ext cx="4131140" cy="25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743754"/>
            <a:ext cx="7978525" cy="622091"/>
          </a:xfrm>
        </p:spPr>
        <p:txBody>
          <a:bodyPr/>
          <a:lstStyle/>
          <a:p>
            <a:r>
              <a:rPr lang="de-AT" dirty="0" err="1" smtClean="0"/>
              <a:t>ChatGPT</a:t>
            </a:r>
            <a:r>
              <a:rPr lang="de-AT" dirty="0" smtClean="0"/>
              <a:t> erstellt Lückentext</a:t>
            </a:r>
            <a:endParaRPr lang="de-AT" sz="18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99" y="1499918"/>
            <a:ext cx="5652975" cy="335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38683" b="91292"/>
          <a:stretch/>
        </p:blipFill>
        <p:spPr>
          <a:xfrm>
            <a:off x="3328386" y="1340962"/>
            <a:ext cx="3223894" cy="32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17986"/>
          <a:stretch/>
        </p:blipFill>
        <p:spPr>
          <a:xfrm>
            <a:off x="3785312" y="1668621"/>
            <a:ext cx="4952486" cy="290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57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743754"/>
            <a:ext cx="7978525" cy="622091"/>
          </a:xfrm>
        </p:spPr>
        <p:txBody>
          <a:bodyPr/>
          <a:lstStyle/>
          <a:p>
            <a:r>
              <a:rPr lang="de-AT" dirty="0" smtClean="0"/>
              <a:t>Aufgabe mit Fehlern erstellen</a:t>
            </a:r>
            <a:endParaRPr lang="de-AT" sz="18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1" y="1214975"/>
            <a:ext cx="4422640" cy="35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743754"/>
            <a:ext cx="7978525" cy="622091"/>
          </a:xfrm>
        </p:spPr>
        <p:txBody>
          <a:bodyPr/>
          <a:lstStyle/>
          <a:p>
            <a:r>
              <a:rPr lang="de-AT" dirty="0" smtClean="0"/>
              <a:t>Multiple-Choice-Fragen erstellen</a:t>
            </a:r>
            <a:endParaRPr lang="de-AT" sz="18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1" y="1256477"/>
            <a:ext cx="56388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Vortäuschen von Leistungen mithilfe von KI?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LBVO (</a:t>
            </a:r>
            <a:r>
              <a:rPr lang="de-AT" dirty="0"/>
              <a:t>siehe § 11 Abs. 4</a:t>
            </a:r>
            <a:r>
              <a:rPr lang="de-AT" dirty="0" smtClean="0"/>
              <a:t>): vorgetäuschte </a:t>
            </a:r>
            <a:r>
              <a:rPr lang="de-AT" dirty="0"/>
              <a:t>Leistungen </a:t>
            </a:r>
            <a:r>
              <a:rPr lang="de-AT" dirty="0" smtClean="0"/>
              <a:t>sind nicht </a:t>
            </a:r>
            <a:r>
              <a:rPr lang="de-AT" dirty="0"/>
              <a:t>zu </a:t>
            </a:r>
            <a:r>
              <a:rPr lang="de-AT" dirty="0" smtClean="0"/>
              <a:t>beurteilen.</a:t>
            </a:r>
          </a:p>
          <a:p>
            <a:pPr marL="252000" lvl="1" indent="0">
              <a:buNone/>
            </a:pPr>
            <a:r>
              <a:rPr lang="de-AT" dirty="0" smtClean="0"/>
              <a:t>Schulrecht </a:t>
            </a:r>
            <a:r>
              <a:rPr lang="de-AT" u="sng" dirty="0"/>
              <a:t>differenziert nicht, aus welcher Ursache</a:t>
            </a:r>
            <a:r>
              <a:rPr lang="de-AT" dirty="0"/>
              <a:t> es zur Vortäuschung einer Leistung gekommen ist</a:t>
            </a:r>
            <a:r>
              <a:rPr lang="de-AT" dirty="0" smtClean="0"/>
              <a:t>.</a:t>
            </a:r>
          </a:p>
          <a:p>
            <a:r>
              <a:rPr lang="de-AT" b="1" dirty="0"/>
              <a:t>Schüler/innen sollen wissen, </a:t>
            </a:r>
            <a:r>
              <a:rPr lang="de-AT" dirty="0"/>
              <a:t>dass die Schule und ihre Lehrer/innen über derartige Software Bescheid wissen und sich aktiv mit deren Nutzung </a:t>
            </a:r>
            <a:r>
              <a:rPr lang="de-AT" dirty="0" smtClean="0"/>
              <a:t>auseinandersetzen.</a:t>
            </a:r>
          </a:p>
          <a:p>
            <a:r>
              <a:rPr lang="de-AT" b="1" dirty="0" smtClean="0"/>
              <a:t>Lehrer/innen </a:t>
            </a:r>
            <a:r>
              <a:rPr lang="de-AT" b="1" dirty="0"/>
              <a:t>sollen </a:t>
            </a:r>
            <a:r>
              <a:rPr lang="de-AT" b="1" dirty="0" smtClean="0"/>
              <a:t>wissen</a:t>
            </a:r>
            <a:r>
              <a:rPr lang="de-AT" b="1" dirty="0"/>
              <a:t>, </a:t>
            </a:r>
            <a:r>
              <a:rPr lang="de-AT" dirty="0"/>
              <a:t>wie die Software funktioniert und welche </a:t>
            </a:r>
            <a:r>
              <a:rPr lang="de-AT" dirty="0" smtClean="0"/>
              <a:t>Möglich-</a:t>
            </a:r>
            <a:r>
              <a:rPr lang="de-AT" dirty="0" err="1" smtClean="0"/>
              <a:t>keiten</a:t>
            </a:r>
            <a:r>
              <a:rPr lang="de-AT" dirty="0" smtClean="0"/>
              <a:t> </a:t>
            </a:r>
            <a:r>
              <a:rPr lang="de-AT" dirty="0"/>
              <a:t>ihnen zur Verfügung stehen, die Software didaktisch sinnvoll und produktiv zu nutzen (didaktische Ideen), andererseits aber auch ausschließen können, dass Lernende damit unredlich Leistungsnachweise erwerben.</a:t>
            </a:r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47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442412" y="1070503"/>
            <a:ext cx="5386889" cy="1171093"/>
            <a:chOff x="442412" y="1070503"/>
            <a:chExt cx="5386889" cy="117109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412" y="1070503"/>
              <a:ext cx="5386889" cy="11415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3239" y="1901821"/>
              <a:ext cx="1440000" cy="339775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>
            <a:off x="1722571" y="2469771"/>
            <a:ext cx="5386889" cy="1154538"/>
            <a:chOff x="1928311" y="2523294"/>
            <a:chExt cx="5386889" cy="115453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8311" y="2523294"/>
              <a:ext cx="5386889" cy="72063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9619" y="3243924"/>
              <a:ext cx="1440000" cy="433908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2987492" y="3852484"/>
            <a:ext cx="5928048" cy="1094181"/>
            <a:chOff x="503372" y="3941092"/>
            <a:chExt cx="5928048" cy="1094181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372" y="3941092"/>
              <a:ext cx="5928048" cy="70791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90744" y="4687111"/>
              <a:ext cx="1440000" cy="348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0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Ideen für Unterrichtsszenarien zur Reflexion von KI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KI-basierende </a:t>
            </a:r>
            <a:r>
              <a:rPr lang="de-AT" dirty="0"/>
              <a:t>Systeme vollbringen nicht aus sich heraus eine schöpferische, kreative Leistung, sondern kombinieren bereits ein oder mehrmals Publiziertes und textlich Vorhandenes, indem sie Versatzstücke aus der Datenbank immer wieder neu </a:t>
            </a:r>
            <a:r>
              <a:rPr lang="de-AT" dirty="0" smtClean="0"/>
              <a:t>zusammensetzen: Potenziale und Grenzen dieser Technologie?</a:t>
            </a:r>
          </a:p>
          <a:p>
            <a:r>
              <a:rPr lang="de-AT" dirty="0"/>
              <a:t>Art und Umfang der zugrundeliegenden Datenbanken sowie der Algorithmus, der zur Entscheidungsfindung herangezogen </a:t>
            </a:r>
            <a:r>
              <a:rPr lang="de-AT" dirty="0" smtClean="0"/>
              <a:t>wird, ist nicht nachvollziehbar: Kritische Erörterung mit Schüler/inne/n, Überprüfung von Ergebnissen durch eigene Recherchen.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87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Leseempfehlung 1: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21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1" y="1676891"/>
            <a:ext cx="4413885" cy="2372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eck 6"/>
          <p:cNvSpPr/>
          <p:nvPr/>
        </p:nvSpPr>
        <p:spPr>
          <a:xfrm>
            <a:off x="5474504" y="2401518"/>
            <a:ext cx="2939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https://magazin.forumbd.de/lehren-und-lernen/not-another-chatgpt-love-song</a:t>
            </a:r>
            <a:r>
              <a:rPr lang="de-AT" dirty="0" smtClean="0">
                <a:hlinkClick r:id="rId3"/>
              </a:rPr>
              <a:t>/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4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12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Leseempfehlung 2: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3037166" y="2171712"/>
            <a:ext cx="474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2"/>
              </a:rPr>
              <a:t>https://</a:t>
            </a:r>
            <a:r>
              <a:rPr lang="de-AT" dirty="0" smtClean="0">
                <a:hlinkClick r:id="rId2"/>
              </a:rPr>
              <a:t>www.schulministerium.nrw/</a:t>
            </a:r>
            <a:br>
              <a:rPr lang="de-AT" dirty="0" smtClean="0">
                <a:hlinkClick r:id="rId2"/>
              </a:rPr>
            </a:br>
            <a:r>
              <a:rPr lang="de-AT" dirty="0" err="1" smtClean="0">
                <a:hlinkClick r:id="rId2"/>
              </a:rPr>
              <a:t>system</a:t>
            </a:r>
            <a:r>
              <a:rPr lang="de-AT" dirty="0" smtClean="0">
                <a:hlinkClick r:id="rId2"/>
              </a:rPr>
              <a:t>/</a:t>
            </a:r>
            <a:r>
              <a:rPr lang="de-AT" dirty="0" err="1" smtClean="0">
                <a:hlinkClick r:id="rId2"/>
              </a:rPr>
              <a:t>files</a:t>
            </a:r>
            <a:r>
              <a:rPr lang="de-AT" dirty="0" smtClean="0">
                <a:hlinkClick r:id="rId2"/>
              </a:rPr>
              <a:t>/</a:t>
            </a:r>
            <a:r>
              <a:rPr lang="de-AT" dirty="0" err="1" smtClean="0">
                <a:hlinkClick r:id="rId2"/>
              </a:rPr>
              <a:t>media</a:t>
            </a:r>
            <a:r>
              <a:rPr lang="de-AT" dirty="0" smtClean="0">
                <a:hlinkClick r:id="rId2"/>
              </a:rPr>
              <a:t>/</a:t>
            </a:r>
            <a:r>
              <a:rPr lang="de-AT" dirty="0" err="1" smtClean="0">
                <a:hlinkClick r:id="rId2"/>
              </a:rPr>
              <a:t>document</a:t>
            </a:r>
            <a:r>
              <a:rPr lang="de-AT" dirty="0" smtClean="0">
                <a:hlinkClick r:id="rId2"/>
              </a:rPr>
              <a:t>/</a:t>
            </a:r>
            <a:r>
              <a:rPr lang="de-AT" dirty="0" err="1" smtClean="0">
                <a:hlinkClick r:id="rId2"/>
              </a:rPr>
              <a:t>file</a:t>
            </a:r>
            <a:r>
              <a:rPr lang="de-AT" dirty="0" smtClean="0">
                <a:hlinkClick r:id="rId2"/>
              </a:rPr>
              <a:t>/</a:t>
            </a:r>
            <a:br>
              <a:rPr lang="de-AT" dirty="0" smtClean="0">
                <a:hlinkClick r:id="rId2"/>
              </a:rPr>
            </a:br>
            <a:r>
              <a:rPr lang="de-AT" dirty="0" smtClean="0">
                <a:hlinkClick r:id="rId2"/>
              </a:rPr>
              <a:t>handlungsleitfaden_ki_msb_nrw_230223.pdf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3"/>
              </a:rPr>
              <a:t>www.bmbwf.gv.at/ki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7" y="1676891"/>
            <a:ext cx="2173701" cy="306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eck 3"/>
          <p:cNvSpPr/>
          <p:nvPr/>
        </p:nvSpPr>
        <p:spPr>
          <a:xfrm>
            <a:off x="3037166" y="1549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Ministerium für Schule und Bildung des Landes </a:t>
            </a:r>
            <a:r>
              <a:rPr lang="de-AT" dirty="0" smtClean="0"/>
              <a:t>Nordrhein-Westfalen, Düsseldorf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3037166" y="3594068"/>
            <a:ext cx="230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5"/>
              </a:rPr>
              <a:t>https://</a:t>
            </a:r>
            <a:r>
              <a:rPr lang="de-AT" dirty="0" smtClean="0">
                <a:hlinkClick r:id="rId5"/>
              </a:rPr>
              <a:t>schokofakes.ai</a:t>
            </a:r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72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Leseempfehlung 3: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6213279" y="3753047"/>
            <a:ext cx="230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3"/>
              </a:rPr>
              <a:t>https://</a:t>
            </a:r>
            <a:r>
              <a:rPr lang="de-AT" dirty="0" smtClean="0">
                <a:hlinkClick r:id="rId3"/>
              </a:rPr>
              <a:t>schokofakes.ai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621811"/>
            <a:ext cx="5462593" cy="308469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213279" y="2344763"/>
            <a:ext cx="219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Eberhard </a:t>
            </a:r>
            <a:r>
              <a:rPr lang="de-AT" dirty="0"/>
              <a:t>Karls Universität Tübingen</a:t>
            </a:r>
            <a:br>
              <a:rPr lang="de-AT" dirty="0"/>
            </a:br>
            <a:r>
              <a:rPr lang="de-AT" dirty="0" err="1"/>
              <a:t>Tübingen</a:t>
            </a:r>
            <a:r>
              <a:rPr lang="de-AT" dirty="0"/>
              <a:t> AI Center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69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58201" y="4790252"/>
            <a:ext cx="960324" cy="2000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"/>
          <a:stretch/>
        </p:blipFill>
        <p:spPr>
          <a:xfrm>
            <a:off x="521593" y="1036087"/>
            <a:ext cx="2298093" cy="1604147"/>
          </a:xfrm>
          <a:prstGeom prst="rect">
            <a:avLst/>
          </a:prstGeom>
        </p:spPr>
      </p:pic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DF2AC-02B4-458F-BBA4-D8E898C9483C}"/>
              </a:ext>
            </a:extLst>
          </p:cNvPr>
          <p:cNvSpPr txBox="1">
            <a:spLocks/>
          </p:cNvSpPr>
          <p:nvPr/>
        </p:nvSpPr>
        <p:spPr>
          <a:xfrm>
            <a:off x="412956" y="3266886"/>
            <a:ext cx="4053246" cy="1723391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b="1" dirty="0" smtClean="0"/>
              <a:t>Mag</a:t>
            </a:r>
            <a:r>
              <a:rPr lang="de-DE" sz="1200" b="1" dirty="0"/>
              <a:t>. Martin Bauer, MSc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Bundesministerium für Bildung, </a:t>
            </a:r>
            <a:br>
              <a:rPr lang="de-DE" sz="1200" dirty="0"/>
            </a:br>
            <a:r>
              <a:rPr lang="de-DE" sz="1200" dirty="0"/>
              <a:t>Wissenschaft und Forschung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Chief Digital Officer (</a:t>
            </a:r>
            <a:r>
              <a:rPr lang="de-DE" sz="1200" dirty="0" smtClean="0"/>
              <a:t>CDO)</a:t>
            </a:r>
            <a:br>
              <a:rPr lang="de-DE" sz="1200" dirty="0" smtClean="0"/>
            </a:br>
            <a:r>
              <a:rPr lang="de-DE" sz="1200" dirty="0" smtClean="0"/>
              <a:t>Leiter </a:t>
            </a:r>
            <a:r>
              <a:rPr lang="de-DE" sz="1200" dirty="0"/>
              <a:t>der </a:t>
            </a:r>
            <a:r>
              <a:rPr lang="de-DE" sz="1200" dirty="0" smtClean="0"/>
              <a:t>Gruppe IT, Digitalisierung und Medien</a:t>
            </a:r>
            <a:br>
              <a:rPr lang="de-DE" sz="1200" dirty="0" smtClean="0"/>
            </a:br>
            <a:r>
              <a:rPr lang="de-DE" sz="1200" dirty="0" smtClean="0"/>
              <a:t>Leiter der Abteilung IT-Didaktik</a:t>
            </a:r>
            <a:endParaRPr lang="de-DE" sz="12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 smtClean="0">
                <a:hlinkClick r:id="rId3"/>
              </a:rPr>
              <a:t>martin.bauer@bmbwf.gv.at</a:t>
            </a:r>
            <a:endParaRPr lang="de-DE" sz="1200" dirty="0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2D045B8D-4354-418D-A5B3-536385506D1A}"/>
              </a:ext>
            </a:extLst>
          </p:cNvPr>
          <p:cNvSpPr txBox="1">
            <a:spLocks/>
          </p:cNvSpPr>
          <p:nvPr/>
        </p:nvSpPr>
        <p:spPr>
          <a:xfrm>
            <a:off x="513973" y="2693376"/>
            <a:ext cx="970316" cy="49596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rgbClr val="E6320F"/>
                </a:solidFill>
              </a:rPr>
              <a:t>Kontakt</a:t>
            </a:r>
            <a:endParaRPr lang="de-DE" sz="2800" dirty="0">
              <a:solidFill>
                <a:srgbClr val="E6320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83971" y="2837716"/>
            <a:ext cx="4044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https://</a:t>
            </a:r>
            <a:r>
              <a:rPr lang="de-AT" dirty="0" smtClean="0"/>
              <a:t>goverdrive.portal.at/index.php/s/x4759B5nexZ9iYB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202" y="1036087"/>
            <a:ext cx="1591712" cy="16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1026" name="Picture 2" descr="chatgpt-nachfr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6"/>
          <a:stretch/>
        </p:blipFill>
        <p:spPr bwMode="auto">
          <a:xfrm>
            <a:off x="540001" y="1770506"/>
            <a:ext cx="5399405" cy="25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/>
          <a:p>
            <a:r>
              <a:rPr lang="de-AT" dirty="0" smtClean="0"/>
              <a:t>Virale Verbreitung im Vergleich</a:t>
            </a:r>
            <a:endParaRPr lang="de-AT" sz="18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4370200"/>
            <a:ext cx="5647439" cy="5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413" r="9192" b="27482"/>
          <a:stretch/>
        </p:blipFill>
        <p:spPr>
          <a:xfrm>
            <a:off x="2773863" y="281295"/>
            <a:ext cx="4930140" cy="4608969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540001" y="1054800"/>
            <a:ext cx="1578359" cy="1665540"/>
          </a:xfrm>
        </p:spPr>
        <p:txBody>
          <a:bodyPr/>
          <a:lstStyle/>
          <a:p>
            <a:r>
              <a:rPr lang="de-AT" dirty="0" smtClean="0"/>
              <a:t>KI verfasst</a:t>
            </a:r>
            <a:br>
              <a:rPr lang="de-AT" dirty="0" smtClean="0"/>
            </a:br>
            <a:r>
              <a:rPr lang="de-AT" dirty="0" smtClean="0"/>
              <a:t>eine Erörterung</a:t>
            </a:r>
            <a:endParaRPr lang="de-AT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9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Lösung einer Schularbeitsaufgabe (HAK) durch </a:t>
            </a:r>
            <a:r>
              <a:rPr lang="de-AT" dirty="0" err="1" smtClean="0"/>
              <a:t>ChatGPT</a:t>
            </a:r>
            <a:endParaRPr lang="de-AT" sz="18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1" y="1676891"/>
            <a:ext cx="6066350" cy="251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hteck 8"/>
          <p:cNvSpPr/>
          <p:nvPr/>
        </p:nvSpPr>
        <p:spPr>
          <a:xfrm>
            <a:off x="0" y="4835723"/>
            <a:ext cx="3275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Quelle: BMBWF Abt. I/11, Peter Krauskopf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677" y="1568317"/>
            <a:ext cx="4877404" cy="322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b="19230"/>
          <a:stretch/>
        </p:blipFill>
        <p:spPr>
          <a:xfrm>
            <a:off x="3066023" y="1842635"/>
            <a:ext cx="5510712" cy="278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3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1" y="743754"/>
            <a:ext cx="7978525" cy="622091"/>
          </a:xfrm>
        </p:spPr>
        <p:txBody>
          <a:bodyPr/>
          <a:lstStyle/>
          <a:p>
            <a:r>
              <a:rPr lang="de-AT" dirty="0" err="1" smtClean="0"/>
              <a:t>ChatGPT</a:t>
            </a:r>
            <a:r>
              <a:rPr lang="de-AT" dirty="0" smtClean="0"/>
              <a:t> übernimmt </a:t>
            </a:r>
            <a:r>
              <a:rPr lang="de-AT" dirty="0" err="1" smtClean="0"/>
              <a:t>Coding</a:t>
            </a:r>
            <a:r>
              <a:rPr lang="de-AT" dirty="0" smtClean="0"/>
              <a:t>-Arbeit</a:t>
            </a:r>
            <a:endParaRPr lang="de-AT" sz="18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93952"/>
          <a:stretch/>
        </p:blipFill>
        <p:spPr>
          <a:xfrm>
            <a:off x="540001" y="1274406"/>
            <a:ext cx="4664459" cy="2821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25602" r="39664"/>
          <a:stretch/>
        </p:blipFill>
        <p:spPr>
          <a:xfrm>
            <a:off x="540001" y="1676400"/>
            <a:ext cx="2645159" cy="32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055649" y="2322118"/>
            <a:ext cx="3838969" cy="2151641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hlinkClick r:id="rId2"/>
              </a:rPr>
              <a:t>https://www.mimikama.org/chatgpt-erfindet/?</a:t>
            </a:r>
            <a:r>
              <a:rPr lang="de-AT" dirty="0" smtClean="0">
                <a:hlinkClick r:id="rId2"/>
              </a:rPr>
              <a:t>fbclid=IwAR1HcBWozq1PbBxlZQeP1jCRdGzW6KujKS5Od9wSSWF6PerKG4Ny5RRvONo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6" y="841852"/>
            <a:ext cx="4286819" cy="40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62705" b="79170"/>
          <a:stretch/>
        </p:blipFill>
        <p:spPr>
          <a:xfrm>
            <a:off x="540001" y="1550192"/>
            <a:ext cx="5426657" cy="137588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540001" y="1054800"/>
            <a:ext cx="1578359" cy="1665540"/>
          </a:xfrm>
        </p:spPr>
        <p:txBody>
          <a:bodyPr/>
          <a:lstStyle/>
          <a:p>
            <a:r>
              <a:rPr lang="de-AT" dirty="0" smtClean="0"/>
              <a:t>KI erstellt Abbildungen auf Grund von Bildbeschreibungen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44945"/>
          <a:stretch/>
        </p:blipFill>
        <p:spPr>
          <a:xfrm>
            <a:off x="540001" y="2994660"/>
            <a:ext cx="7378668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Hintergrund: Künstliche Intelligenz und maschinelles Lernen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30398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0" tIns="180000" rIns="180000" bIns="180000"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b="1" dirty="0" smtClean="0"/>
              <a:t>Europäisches Parlament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1600" dirty="0" smtClean="0"/>
              <a:t>Künstliche </a:t>
            </a:r>
            <a:r>
              <a:rPr lang="de-AT" sz="1600" dirty="0"/>
              <a:t>Intelligenz ist die </a:t>
            </a:r>
            <a:r>
              <a:rPr lang="de-AT" sz="1600" u="sng" dirty="0"/>
              <a:t>Fähigkeit einer Maschine, menschliche Fähigkeiten wie logisches Denken, Lernen, Planen und Kreativität zu imitieren.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1600" dirty="0"/>
              <a:t>KI ermöglicht es technischen Systemen, ihre </a:t>
            </a:r>
            <a:r>
              <a:rPr lang="de-AT" sz="1600" u="sng" dirty="0"/>
              <a:t>Umwelt wahrzunehmen</a:t>
            </a:r>
            <a:r>
              <a:rPr lang="de-AT" sz="1600" dirty="0"/>
              <a:t>, mit dem Wahrgenommenen umzugehen und </a:t>
            </a:r>
            <a:r>
              <a:rPr lang="de-AT" sz="1600" u="sng" dirty="0"/>
              <a:t>Probleme zu lösen</a:t>
            </a:r>
            <a:r>
              <a:rPr lang="de-AT" sz="1600" dirty="0"/>
              <a:t>, um ein bestimmtes Ziel zu erreichen. Der Computer </a:t>
            </a:r>
            <a:r>
              <a:rPr lang="de-AT" sz="1600" u="sng" dirty="0"/>
              <a:t>empfängt Dat</a:t>
            </a:r>
            <a:r>
              <a:rPr lang="de-AT" sz="1600" dirty="0"/>
              <a:t>en (die bereits über eigene Sensoren, z. B. eine Kamera, vorbereitet oder gesammelt wurden), </a:t>
            </a:r>
            <a:r>
              <a:rPr lang="de-AT" sz="1600" u="sng" dirty="0"/>
              <a:t>verarbeitet sie und reagiert</a:t>
            </a:r>
            <a:r>
              <a:rPr lang="de-AT" sz="1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1600" dirty="0"/>
              <a:t>KI-Systeme sind in der Lage, ihr Handeln anzupassen, indem sie die </a:t>
            </a:r>
            <a:r>
              <a:rPr lang="de-AT" sz="1600" u="sng" dirty="0"/>
              <a:t>Folgen früherer Aktionen analysieren und autonom arbeiten</a:t>
            </a:r>
            <a:r>
              <a:rPr lang="de-AT" sz="1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AT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 rot="16200000">
            <a:off x="6948162" y="3061562"/>
            <a:ext cx="3729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>
                <a:solidFill>
                  <a:srgbClr val="333333"/>
                </a:solidFill>
                <a:latin typeface="Roboto"/>
              </a:rPr>
              <a:t>https://www.europarl.europa.eu/news/de/headlines/society/20200827STO85804/was-ist-kunstliche-intelligenz-und-wie-wird-sie-genutzt (23.1.2023)</a:t>
            </a:r>
            <a:endParaRPr lang="de-AT" sz="800" dirty="0"/>
          </a:p>
        </p:txBody>
      </p:sp>
      <p:sp>
        <p:nvSpPr>
          <p:cNvPr id="7" name="Rechteck 6"/>
          <p:cNvSpPr/>
          <p:nvPr/>
        </p:nvSpPr>
        <p:spPr>
          <a:xfrm>
            <a:off x="3359778" y="269940"/>
            <a:ext cx="23387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  <a:hlinkClick r:id="rId2"/>
              </a:rPr>
              <a:t>www.bmbwf.gv.at/ki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58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ublik-AT-4x3">
  <a:themeElements>
    <a:clrScheme name="vorlage-neu-2022">
      <a:dk1>
        <a:srgbClr val="000000"/>
      </a:dk1>
      <a:lt1>
        <a:srgbClr val="E6EFF3"/>
      </a:lt1>
      <a:dk2>
        <a:srgbClr val="000000"/>
      </a:dk2>
      <a:lt2>
        <a:srgbClr val="FFFFFF"/>
      </a:lt2>
      <a:accent1>
        <a:srgbClr val="E5310E"/>
      </a:accent1>
      <a:accent2>
        <a:srgbClr val="E5573B"/>
      </a:accent2>
      <a:accent3>
        <a:srgbClr val="EC6237"/>
      </a:accent3>
      <a:accent4>
        <a:srgbClr val="EB7E5C"/>
      </a:accent4>
      <a:accent5>
        <a:srgbClr val="F28F66"/>
      </a:accent5>
      <a:accent6>
        <a:srgbClr val="F0A282"/>
      </a:accent6>
      <a:hlink>
        <a:srgbClr val="1C1C1C"/>
      </a:hlink>
      <a:folHlink>
        <a:srgbClr val="6363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BWF-PPT-16x9-Calibri_2022-neu" id="{BB8DA22F-191B-4E2C-8177-052F7FFB9A56}" vid="{81979516-F61D-4762-9C72-6558827FD65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04 - BMBWF-16x9</Template>
  <TotalTime>0</TotalTime>
  <Words>730</Words>
  <Application>Microsoft Office PowerPoint</Application>
  <PresentationFormat>Bildschirmpräsentation (16:9)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Courier New</vt:lpstr>
      <vt:lpstr>Roboto</vt:lpstr>
      <vt:lpstr>Symbol</vt:lpstr>
      <vt:lpstr>Wingdings</vt:lpstr>
      <vt:lpstr>Republik-AT-4x3</vt:lpstr>
      <vt:lpstr>Auseinandersetzung mit  Künstlicher Intelligenz  im Bildungssystem</vt:lpstr>
      <vt:lpstr>PowerPoint-Präsentation</vt:lpstr>
      <vt:lpstr>Virale Verbreitung im Vergleich</vt:lpstr>
      <vt:lpstr>KI verfasst eine Erörterung</vt:lpstr>
      <vt:lpstr>Lösung einer Schularbeitsaufgabe (HAK) durch ChatGPT</vt:lpstr>
      <vt:lpstr>ChatGPT übernimmt Coding-Arbeit</vt:lpstr>
      <vt:lpstr>PowerPoint-Präsentation</vt:lpstr>
      <vt:lpstr>KI erstellt Abbildungen auf Grund von Bildbeschreibungen</vt:lpstr>
      <vt:lpstr>Hintergrund: Künstliche Intelligenz und maschinelles Lernen</vt:lpstr>
      <vt:lpstr>Maschinelles Lernen und Deep Learning</vt:lpstr>
      <vt:lpstr>Maschinelles Lernen im Alltag</vt:lpstr>
      <vt:lpstr>Handreichung</vt:lpstr>
      <vt:lpstr>Individualisierung von Lernprozessen</vt:lpstr>
      <vt:lpstr>Unterstützung von Lehrpersonen </vt:lpstr>
      <vt:lpstr>ChatGPT zur Unterrichtsvorbereitung</vt:lpstr>
      <vt:lpstr>ChatGPT erstellt Lückentext</vt:lpstr>
      <vt:lpstr>Aufgabe mit Fehlern erstellen</vt:lpstr>
      <vt:lpstr>Multiple-Choice-Fragen erstellen</vt:lpstr>
      <vt:lpstr>Vortäuschen von Leistungen mithilfe von KI?</vt:lpstr>
      <vt:lpstr>Ideen für Unterrichtsszenarien zur Reflexion von KI</vt:lpstr>
      <vt:lpstr>Leseempfehlung 1:</vt:lpstr>
      <vt:lpstr>Leseempfehlung 2:</vt:lpstr>
      <vt:lpstr>Leseempfehlung 3:</vt:lpstr>
      <vt:lpstr>PowerPoint-Präsentation</vt:lpstr>
    </vt:vector>
  </TitlesOfParts>
  <Company>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Künstliche Intelligenz und Schule</dc:title>
  <dc:creator>Waba Stephan</dc:creator>
  <cp:lastModifiedBy>Bauer Martin</cp:lastModifiedBy>
  <cp:revision>34</cp:revision>
  <cp:lastPrinted>2018-07-05T18:23:58Z</cp:lastPrinted>
  <dcterms:created xsi:type="dcterms:W3CDTF">2023-02-17T11:13:49Z</dcterms:created>
  <dcterms:modified xsi:type="dcterms:W3CDTF">2023-03-08T08:10:10Z</dcterms:modified>
</cp:coreProperties>
</file>